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283" r:id="rId6"/>
    <p:sldId id="276" r:id="rId7"/>
    <p:sldId id="312" r:id="rId8"/>
    <p:sldId id="295" r:id="rId9"/>
    <p:sldId id="296" r:id="rId10"/>
    <p:sldId id="293" r:id="rId11"/>
    <p:sldId id="294" r:id="rId12"/>
    <p:sldId id="297" r:id="rId13"/>
    <p:sldId id="311" r:id="rId14"/>
    <p:sldId id="299" r:id="rId15"/>
    <p:sldId id="300" r:id="rId16"/>
    <p:sldId id="301" r:id="rId17"/>
    <p:sldId id="302" r:id="rId18"/>
    <p:sldId id="303" r:id="rId19"/>
    <p:sldId id="304" r:id="rId20"/>
    <p:sldId id="319" r:id="rId21"/>
    <p:sldId id="306" r:id="rId22"/>
    <p:sldId id="307" r:id="rId23"/>
    <p:sldId id="310" r:id="rId24"/>
    <p:sldId id="313" r:id="rId25"/>
    <p:sldId id="314" r:id="rId26"/>
    <p:sldId id="315" r:id="rId27"/>
    <p:sldId id="317" r:id="rId28"/>
    <p:sldId id="320" r:id="rId29"/>
    <p:sldId id="321" r:id="rId30"/>
    <p:sldId id="322" r:id="rId31"/>
    <p:sldId id="323" r:id="rId32"/>
    <p:sldId id="324" r:id="rId33"/>
    <p:sldId id="325" r:id="rId34"/>
    <p:sldId id="338" r:id="rId35"/>
    <p:sldId id="326" r:id="rId36"/>
    <p:sldId id="327" r:id="rId37"/>
    <p:sldId id="328" r:id="rId38"/>
    <p:sldId id="329" r:id="rId39"/>
    <p:sldId id="331" r:id="rId40"/>
    <p:sldId id="339" r:id="rId41"/>
    <p:sldId id="332" r:id="rId42"/>
    <p:sldId id="333" r:id="rId43"/>
    <p:sldId id="334" r:id="rId44"/>
    <p:sldId id="337" r:id="rId45"/>
    <p:sldId id="335" r:id="rId46"/>
    <p:sldId id="336" r:id="rId47"/>
    <p:sldId id="2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F3300"/>
    <a:srgbClr val="FF0000"/>
    <a:srgbClr val="35E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85794" autoAdjust="0"/>
  </p:normalViewPr>
  <p:slideViewPr>
    <p:cSldViewPr snapToGrid="0">
      <p:cViewPr varScale="1">
        <p:scale>
          <a:sx n="71" d="100"/>
          <a:sy n="71" d="100"/>
        </p:scale>
        <p:origin x="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34.jpeg"/><Relationship Id="rId4" Type="http://schemas.openxmlformats.org/officeDocument/2006/relationships/hyperlink" Target="http://www.amax.com/blog/wp-content/uploads/2015/12/blog_deeplearning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ayanbox.ir/info/5082121697605845538/5-LSTM3-chain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8103"/>
            <a:ext cx="5592000" cy="2078699"/>
          </a:xfrm>
        </p:spPr>
        <p:txBody>
          <a:bodyPr/>
          <a:lstStyle/>
          <a:p>
            <a:pPr algn="ctr"/>
            <a:r>
              <a:rPr lang="fa-IR" sz="4000" dirty="0">
                <a:solidFill>
                  <a:schemeClr val="accent6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تخمین مسیر حرکت شی در تصویر با استفاده از یادگیری عمیق</a:t>
            </a:r>
            <a:r>
              <a:rPr lang="fa-IR" sz="3600" dirty="0"/>
              <a:t/>
            </a:r>
            <a:br>
              <a:rPr lang="fa-IR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4539342"/>
            <a:ext cx="4793714" cy="2318657"/>
          </a:xfrm>
        </p:spPr>
        <p:txBody>
          <a:bodyPr/>
          <a:lstStyle/>
          <a:p>
            <a:pPr algn="ctr"/>
            <a:r>
              <a:rPr lang="fa-IR" sz="2200" dirty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دانشجو: زهرا سلحشوری نژاد</a:t>
            </a:r>
          </a:p>
          <a:p>
            <a:pPr algn="ctr"/>
            <a:r>
              <a:rPr lang="fa-IR" sz="2200" dirty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استاد راهنما: دکتر افشین ابراهیمی</a:t>
            </a:r>
          </a:p>
          <a:p>
            <a:pPr algn="ctr"/>
            <a:r>
              <a:rPr lang="fa-IR" sz="2200" dirty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استاد مشاور: مهندس حامد هروی</a:t>
            </a:r>
          </a:p>
          <a:p>
            <a:pPr algn="ctr" rtl="1"/>
            <a:r>
              <a:rPr lang="fa-IR" sz="2200" dirty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استاد ممتحن: دکتر </a:t>
            </a:r>
            <a:r>
              <a:rPr lang="fa-I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حسین ابراهیم نژاد</a:t>
            </a:r>
            <a:endParaRPr lang="fa-IR" sz="2200" dirty="0">
              <a:solidFill>
                <a:schemeClr val="tx2">
                  <a:lumMod val="20000"/>
                  <a:lumOff val="80000"/>
                </a:schemeClr>
              </a:solidFill>
              <a:cs typeface="2  Sara" panose="00000400000000000000" pitchFamily="2" charset="-78"/>
            </a:endParaRPr>
          </a:p>
          <a:p>
            <a:pPr algn="ctr" rtl="1"/>
            <a:endParaRPr lang="fa-IR" sz="1100" dirty="0">
              <a:solidFill>
                <a:schemeClr val="tx2">
                  <a:lumMod val="20000"/>
                  <a:lumOff val="80000"/>
                </a:schemeClr>
              </a:solidFill>
              <a:cs typeface="2  Sara" panose="00000400000000000000" pitchFamily="2" charset="-78"/>
            </a:endParaRPr>
          </a:p>
          <a:p>
            <a:pPr algn="ctr" rtl="1"/>
            <a:r>
              <a:rPr lang="fa-I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تیرماه </a:t>
            </a:r>
            <a:r>
              <a:rPr lang="fa-IR" sz="1600" dirty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99</a:t>
            </a:r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  <a:cs typeface="2  Sara" panose="00000400000000000000" pitchFamily="2" charset="-78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41126CA-9006-4889-91B5-C66CF1239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5461" r="15461"/>
          <a:stretch>
            <a:fillRect/>
          </a:stretch>
        </p:blipFill>
        <p:spPr/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 txBox="1">
            <a:spLocks/>
          </p:cNvSpPr>
          <p:nvPr/>
        </p:nvSpPr>
        <p:spPr>
          <a:xfrm>
            <a:off x="798286" y="323635"/>
            <a:ext cx="4793714" cy="1284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 smtClean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پایان نامه برای دریافت درجه کارشناسی ارشد</a:t>
            </a:r>
          </a:p>
          <a:p>
            <a:pPr algn="ctr"/>
            <a:r>
              <a:rPr lang="fa-IR" dirty="0" smtClean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رشته مهندسی برق</a:t>
            </a:r>
          </a:p>
          <a:p>
            <a:pPr algn="ctr"/>
            <a:r>
              <a:rPr lang="fa-IR" dirty="0" smtClean="0">
                <a:solidFill>
                  <a:schemeClr val="tx2">
                    <a:lumMod val="20000"/>
                    <a:lumOff val="80000"/>
                  </a:schemeClr>
                </a:solidFill>
                <a:cs typeface="2  Sara" panose="00000400000000000000" pitchFamily="2" charset="-78"/>
              </a:rPr>
              <a:t>گرایش مخابرات سیستم</a:t>
            </a:r>
            <a:endParaRPr lang="fa-IR" dirty="0">
              <a:solidFill>
                <a:schemeClr val="tx2">
                  <a:lumMod val="20000"/>
                  <a:lumOff val="80000"/>
                </a:schemeClr>
              </a:solidFill>
              <a:cs typeface="2  Sara" panose="00000400000000000000" pitchFamily="2" charset="-78"/>
            </a:endParaRPr>
          </a:p>
        </p:txBody>
      </p:sp>
      <p:pic>
        <p:nvPicPr>
          <p:cNvPr id="8" name="Picture 7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C7E00F1-48E3-4F73-90B9-7B33AC5B5428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22000" r="22000"/>
          <a:stretch>
            <a:fillRect/>
          </a:stretch>
        </p:blipFill>
        <p:spPr>
          <a:xfrm>
            <a:off x="202415" y="1252537"/>
            <a:ext cx="3298196" cy="329730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8FB5A9-50A5-42A2-BCED-B986896D2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9634" y="1846542"/>
            <a:ext cx="9209314" cy="2849485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آموزش یک ماشین برای انجام وظیفه ای خاص</a:t>
            </a:r>
          </a:p>
          <a:p>
            <a:pPr marL="342900" indent="-3429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آموزش دادن مدل: فرآیند یادگیری</a:t>
            </a:r>
          </a:p>
          <a:p>
            <a:pPr marL="342900" indent="-3429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یادگیری ماشین یا همان تشخیص الگو</a:t>
            </a:r>
          </a:p>
          <a:p>
            <a:pPr marL="342900" indent="-342900"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یادگیری ماشین: شبکه های عصبی(با الهام از الگوی مغز)-یادگیری عمیق</a:t>
            </a:r>
          </a:p>
          <a:p>
            <a:pPr algn="r" rtl="1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B2E77B7-4F12-4270-B758-A70B11EE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52" y="804720"/>
            <a:ext cx="3456296" cy="895634"/>
          </a:xfrm>
        </p:spPr>
        <p:txBody>
          <a:bodyPr/>
          <a:lstStyle/>
          <a:p>
            <a:pPr algn="r" rtl="1"/>
            <a:r>
              <a:rPr lang="fa-IR" sz="4400" dirty="0">
                <a:solidFill>
                  <a:schemeClr val="tx1"/>
                </a:solidFill>
                <a:cs typeface="2  Sara" panose="00000400000000000000" pitchFamily="2" charset="-78"/>
              </a:rPr>
              <a:t>یادگیری ماشین</a:t>
            </a:r>
            <a:endParaRPr lang="en-US" sz="4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D413420-D354-43A8-894D-767D229A072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25" name="Picture 24" descr="یادگیری عمیق / Deep learning">
            <a:extLst>
              <a:ext uri="{FF2B5EF4-FFF2-40B4-BE49-F238E27FC236}">
                <a16:creationId xmlns:a16="http://schemas.microsoft.com/office/drawing/2014/main" id="{2608237C-30A9-4F3C-AFAB-585514C59A1A}"/>
              </a:ext>
            </a:extLst>
          </p:cNvPr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11" y="4863914"/>
            <a:ext cx="5583971" cy="1994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731D509E-DF44-42FF-814F-57AB66B725D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l="21889" r="21889"/>
          <a:stretch>
            <a:fillRect/>
          </a:stretch>
        </p:blipFill>
        <p:spPr>
          <a:xfrm>
            <a:off x="580809" y="867976"/>
            <a:ext cx="3159994" cy="315913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8FACE3-708F-45E6-89BA-E5F62ED5B3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7170" y="2012216"/>
            <a:ext cx="8534400" cy="1332356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مهندسی ویژگی:  </a:t>
            </a: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استخراج الگوهای مناسب از داده ها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استراتژی آموزش</a:t>
            </a: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: اتخاذ تکنیک هایی برای آموزش بهتر شبکه و جلوگیری از بیش برازش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750E6B-2815-4F15-8195-666F710F1C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858969" y="2007419"/>
            <a:ext cx="7882601" cy="1736263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 سلسله مراتب عمیقی که در یادگیری ویژگی ها موثر است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000" dirty="0">
                <a:solidFill>
                  <a:schemeClr val="tx1"/>
                </a:solidFill>
                <a:cs typeface="2  Sara" panose="00000400000000000000" pitchFamily="2" charset="-78"/>
              </a:rPr>
              <a:t>مجموعه ای از الگوریتم های یادگیری ماشین مبتنی بر شبکه های عصبی مصنوعی</a:t>
            </a:r>
            <a:endParaRPr lang="fa-IR" sz="20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000" dirty="0">
                <a:solidFill>
                  <a:schemeClr val="tx1"/>
                </a:solidFill>
                <a:cs typeface="2  Sara" panose="00000400000000000000" pitchFamily="2" charset="-78"/>
              </a:rPr>
              <a:t> مدلهای یادگیری عمیق</a:t>
            </a: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:</a:t>
            </a:r>
            <a:r>
              <a:rPr lang="ar-SA" sz="2000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بانظارت – بدون نظارت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A23A028-8D99-4DA7-82A8-4103F892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807" y="771312"/>
            <a:ext cx="3241144" cy="679422"/>
          </a:xfrm>
        </p:spPr>
        <p:txBody>
          <a:bodyPr/>
          <a:lstStyle/>
          <a:p>
            <a:pPr algn="r" rtl="1"/>
            <a:r>
              <a:rPr lang="fa-IR" sz="4000" dirty="0">
                <a:cs typeface="2  Sara" panose="00000400000000000000" pitchFamily="2" charset="-78"/>
              </a:rPr>
              <a:t>یادگیری عمیق</a:t>
            </a:r>
            <a:endParaRPr lang="en-US" sz="4000" dirty="0">
              <a:cs typeface="2  Sara" panose="00000400000000000000" pitchFamily="2" charset="-78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AFB35D-2920-4AEE-ADFD-EF0A268EE72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1C7E3F-7A7B-4BF7-82D0-9D2D66A1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09" y="4148172"/>
            <a:ext cx="5333119" cy="2381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0FF865B-7CE4-4F2D-A738-7A27FC94167B}"/>
              </a:ext>
            </a:extLst>
          </p:cNvPr>
          <p:cNvSpPr txBox="1">
            <a:spLocks/>
          </p:cNvSpPr>
          <p:nvPr/>
        </p:nvSpPr>
        <p:spPr>
          <a:xfrm>
            <a:off x="7124747" y="3210050"/>
            <a:ext cx="3790465" cy="21806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 حذف تصادفی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افزایش داده ها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پیش آموزش و تنظیم دقیق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2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10" name="Picture 9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8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  <p:bldP spid="13" grpId="1" build="p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EF3CE-6020-488F-918C-47DED67CD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4767" y="6342541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406590-CE8A-4C5E-96B4-F28C2164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98" y="978946"/>
            <a:ext cx="4865569" cy="656509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کاربردهای یادگیری عمیق</a:t>
            </a: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9C04B4-0A22-4B5A-8C53-F2E9424D78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16529" y="3567516"/>
            <a:ext cx="7192139" cy="1700871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دسته بندی تصاویر شامل برچسب گذاری تصاویر ورودی با یک احتمال از حضور دسته خاصی از اشیا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3C0B9F-9546-438B-ADFC-E8DA6CE6EAE6}"/>
              </a:ext>
            </a:extLst>
          </p:cNvPr>
          <p:cNvSpPr txBox="1">
            <a:spLocks/>
          </p:cNvSpPr>
          <p:nvPr/>
        </p:nvSpPr>
        <p:spPr>
          <a:xfrm>
            <a:off x="3135085" y="411872"/>
            <a:ext cx="8153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endParaRPr lang="en-US" dirty="0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6E31B6CE-0299-4A47-8FDF-320F44B42244}"/>
              </a:ext>
            </a:extLst>
          </p:cNvPr>
          <p:cNvSpPr/>
          <p:nvPr/>
        </p:nvSpPr>
        <p:spPr>
          <a:xfrm>
            <a:off x="2825978" y="3741364"/>
            <a:ext cx="1182402" cy="1182402"/>
          </a:xfrm>
          <a:custGeom>
            <a:avLst/>
            <a:gdLst>
              <a:gd name="connsiteX0" fmla="*/ 0 w 1182402"/>
              <a:gd name="connsiteY0" fmla="*/ 591201 h 1182402"/>
              <a:gd name="connsiteX1" fmla="*/ 591201 w 1182402"/>
              <a:gd name="connsiteY1" fmla="*/ 0 h 1182402"/>
              <a:gd name="connsiteX2" fmla="*/ 1182402 w 1182402"/>
              <a:gd name="connsiteY2" fmla="*/ 591201 h 1182402"/>
              <a:gd name="connsiteX3" fmla="*/ 591201 w 1182402"/>
              <a:gd name="connsiteY3" fmla="*/ 1182402 h 1182402"/>
              <a:gd name="connsiteX4" fmla="*/ 0 w 1182402"/>
              <a:gd name="connsiteY4" fmla="*/ 591201 h 118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402" h="1182402">
                <a:moveTo>
                  <a:pt x="0" y="591201"/>
                </a:moveTo>
                <a:cubicBezTo>
                  <a:pt x="0" y="264690"/>
                  <a:pt x="264690" y="0"/>
                  <a:pt x="591201" y="0"/>
                </a:cubicBezTo>
                <a:cubicBezTo>
                  <a:pt x="917712" y="0"/>
                  <a:pt x="1182402" y="264690"/>
                  <a:pt x="1182402" y="591201"/>
                </a:cubicBezTo>
                <a:cubicBezTo>
                  <a:pt x="1182402" y="917712"/>
                  <a:pt x="917712" y="1182402"/>
                  <a:pt x="591201" y="1182402"/>
                </a:cubicBezTo>
                <a:cubicBezTo>
                  <a:pt x="264690" y="1182402"/>
                  <a:pt x="0" y="917712"/>
                  <a:pt x="0" y="59120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19" tIns="208719" rIns="208719" bIns="208719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dirty="0">
                <a:cs typeface="2  Sara" panose="00000400000000000000" pitchFamily="2" charset="-78"/>
              </a:rPr>
              <a:t>یادگیری عمیق</a:t>
            </a:r>
            <a:endParaRPr lang="en-US" sz="2000" kern="1200" dirty="0">
              <a:cs typeface="2  Sara" panose="00000400000000000000" pitchFamily="2" charset="-78"/>
            </a:endParaRP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29D0EB48-14E7-4566-9010-0EE69F9AA2AF}"/>
              </a:ext>
            </a:extLst>
          </p:cNvPr>
          <p:cNvSpPr/>
          <p:nvPr/>
        </p:nvSpPr>
        <p:spPr>
          <a:xfrm rot="16200000">
            <a:off x="3303319" y="3339038"/>
            <a:ext cx="260668" cy="402016"/>
          </a:xfrm>
          <a:custGeom>
            <a:avLst/>
            <a:gdLst>
              <a:gd name="connsiteX0" fmla="*/ 0 w 156324"/>
              <a:gd name="connsiteY0" fmla="*/ 80403 h 402016"/>
              <a:gd name="connsiteX1" fmla="*/ 78162 w 156324"/>
              <a:gd name="connsiteY1" fmla="*/ 80403 h 402016"/>
              <a:gd name="connsiteX2" fmla="*/ 78162 w 156324"/>
              <a:gd name="connsiteY2" fmla="*/ 0 h 402016"/>
              <a:gd name="connsiteX3" fmla="*/ 156324 w 156324"/>
              <a:gd name="connsiteY3" fmla="*/ 201008 h 402016"/>
              <a:gd name="connsiteX4" fmla="*/ 78162 w 156324"/>
              <a:gd name="connsiteY4" fmla="*/ 402016 h 402016"/>
              <a:gd name="connsiteX5" fmla="*/ 78162 w 156324"/>
              <a:gd name="connsiteY5" fmla="*/ 321613 h 402016"/>
              <a:gd name="connsiteX6" fmla="*/ 0 w 156324"/>
              <a:gd name="connsiteY6" fmla="*/ 321613 h 402016"/>
              <a:gd name="connsiteX7" fmla="*/ 0 w 156324"/>
              <a:gd name="connsiteY7" fmla="*/ 80403 h 4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324" h="402016">
                <a:moveTo>
                  <a:pt x="0" y="80403"/>
                </a:moveTo>
                <a:lnTo>
                  <a:pt x="78162" y="80403"/>
                </a:lnTo>
                <a:lnTo>
                  <a:pt x="78162" y="0"/>
                </a:lnTo>
                <a:lnTo>
                  <a:pt x="156324" y="201008"/>
                </a:lnTo>
                <a:lnTo>
                  <a:pt x="78162" y="402016"/>
                </a:lnTo>
                <a:lnTo>
                  <a:pt x="78162" y="321613"/>
                </a:lnTo>
                <a:lnTo>
                  <a:pt x="0" y="321613"/>
                </a:lnTo>
                <a:lnTo>
                  <a:pt x="0" y="80403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0403" rIns="46897" bIns="80402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BAA8BA48-DA6C-48A5-881F-CC29FCC65C1B}"/>
              </a:ext>
            </a:extLst>
          </p:cNvPr>
          <p:cNvSpPr/>
          <p:nvPr/>
        </p:nvSpPr>
        <p:spPr>
          <a:xfrm>
            <a:off x="4108051" y="4119859"/>
            <a:ext cx="211067" cy="402016"/>
          </a:xfrm>
          <a:custGeom>
            <a:avLst/>
            <a:gdLst>
              <a:gd name="connsiteX0" fmla="*/ 0 w 169675"/>
              <a:gd name="connsiteY0" fmla="*/ 80403 h 402016"/>
              <a:gd name="connsiteX1" fmla="*/ 84838 w 169675"/>
              <a:gd name="connsiteY1" fmla="*/ 80403 h 402016"/>
              <a:gd name="connsiteX2" fmla="*/ 84838 w 169675"/>
              <a:gd name="connsiteY2" fmla="*/ 0 h 402016"/>
              <a:gd name="connsiteX3" fmla="*/ 169675 w 169675"/>
              <a:gd name="connsiteY3" fmla="*/ 201008 h 402016"/>
              <a:gd name="connsiteX4" fmla="*/ 84838 w 169675"/>
              <a:gd name="connsiteY4" fmla="*/ 402016 h 402016"/>
              <a:gd name="connsiteX5" fmla="*/ 84838 w 169675"/>
              <a:gd name="connsiteY5" fmla="*/ 321613 h 402016"/>
              <a:gd name="connsiteX6" fmla="*/ 0 w 169675"/>
              <a:gd name="connsiteY6" fmla="*/ 321613 h 402016"/>
              <a:gd name="connsiteX7" fmla="*/ 0 w 169675"/>
              <a:gd name="connsiteY7" fmla="*/ 80403 h 4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675" h="402016">
                <a:moveTo>
                  <a:pt x="0" y="80403"/>
                </a:moveTo>
                <a:lnTo>
                  <a:pt x="84838" y="80403"/>
                </a:lnTo>
                <a:lnTo>
                  <a:pt x="84838" y="0"/>
                </a:lnTo>
                <a:lnTo>
                  <a:pt x="169675" y="201008"/>
                </a:lnTo>
                <a:lnTo>
                  <a:pt x="84838" y="402016"/>
                </a:lnTo>
                <a:lnTo>
                  <a:pt x="84838" y="321613"/>
                </a:lnTo>
                <a:lnTo>
                  <a:pt x="0" y="321613"/>
                </a:lnTo>
                <a:lnTo>
                  <a:pt x="0" y="80403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403" rIns="50902" bIns="8040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84346FA0-7812-48B5-8BE6-23A4FD0EAF81}"/>
              </a:ext>
            </a:extLst>
          </p:cNvPr>
          <p:cNvSpPr/>
          <p:nvPr/>
        </p:nvSpPr>
        <p:spPr>
          <a:xfrm>
            <a:off x="4402315" y="3579873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0726" tIns="260212" rIns="260726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بازیابی تصاویر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30B48AE1-EF4E-4F79-ACBC-DD2F5B2809E5}"/>
              </a:ext>
            </a:extLst>
          </p:cNvPr>
          <p:cNvSpPr/>
          <p:nvPr/>
        </p:nvSpPr>
        <p:spPr>
          <a:xfrm rot="5400000">
            <a:off x="3308655" y="4902542"/>
            <a:ext cx="249996" cy="402016"/>
          </a:xfrm>
          <a:custGeom>
            <a:avLst/>
            <a:gdLst>
              <a:gd name="connsiteX0" fmla="*/ 0 w 249996"/>
              <a:gd name="connsiteY0" fmla="*/ 80403 h 402016"/>
              <a:gd name="connsiteX1" fmla="*/ 124998 w 249996"/>
              <a:gd name="connsiteY1" fmla="*/ 80403 h 402016"/>
              <a:gd name="connsiteX2" fmla="*/ 124998 w 249996"/>
              <a:gd name="connsiteY2" fmla="*/ 0 h 402016"/>
              <a:gd name="connsiteX3" fmla="*/ 249996 w 249996"/>
              <a:gd name="connsiteY3" fmla="*/ 201008 h 402016"/>
              <a:gd name="connsiteX4" fmla="*/ 124998 w 249996"/>
              <a:gd name="connsiteY4" fmla="*/ 402016 h 402016"/>
              <a:gd name="connsiteX5" fmla="*/ 124998 w 249996"/>
              <a:gd name="connsiteY5" fmla="*/ 321613 h 402016"/>
              <a:gd name="connsiteX6" fmla="*/ 0 w 249996"/>
              <a:gd name="connsiteY6" fmla="*/ 321613 h 402016"/>
              <a:gd name="connsiteX7" fmla="*/ 0 w 249996"/>
              <a:gd name="connsiteY7" fmla="*/ 80403 h 4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996" h="402016">
                <a:moveTo>
                  <a:pt x="0" y="80403"/>
                </a:moveTo>
                <a:lnTo>
                  <a:pt x="124998" y="80403"/>
                </a:lnTo>
                <a:lnTo>
                  <a:pt x="124998" y="0"/>
                </a:lnTo>
                <a:lnTo>
                  <a:pt x="249996" y="201008"/>
                </a:lnTo>
                <a:lnTo>
                  <a:pt x="124998" y="402016"/>
                </a:lnTo>
                <a:lnTo>
                  <a:pt x="124998" y="321613"/>
                </a:lnTo>
                <a:lnTo>
                  <a:pt x="0" y="321613"/>
                </a:lnTo>
                <a:lnTo>
                  <a:pt x="0" y="80403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402" rIns="74998" bIns="8040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AAB4D9CE-0BF2-4EFC-8DE4-B90F0BF3CC1B}"/>
              </a:ext>
            </a:extLst>
          </p:cNvPr>
          <p:cNvSpPr/>
          <p:nvPr/>
        </p:nvSpPr>
        <p:spPr>
          <a:xfrm>
            <a:off x="2485838" y="4119859"/>
            <a:ext cx="249997" cy="402017"/>
          </a:xfrm>
          <a:custGeom>
            <a:avLst/>
            <a:gdLst>
              <a:gd name="connsiteX0" fmla="*/ 0 w 249996"/>
              <a:gd name="connsiteY0" fmla="*/ 80403 h 402016"/>
              <a:gd name="connsiteX1" fmla="*/ 124998 w 249996"/>
              <a:gd name="connsiteY1" fmla="*/ 80403 h 402016"/>
              <a:gd name="connsiteX2" fmla="*/ 124998 w 249996"/>
              <a:gd name="connsiteY2" fmla="*/ 0 h 402016"/>
              <a:gd name="connsiteX3" fmla="*/ 249996 w 249996"/>
              <a:gd name="connsiteY3" fmla="*/ 201008 h 402016"/>
              <a:gd name="connsiteX4" fmla="*/ 124998 w 249996"/>
              <a:gd name="connsiteY4" fmla="*/ 402016 h 402016"/>
              <a:gd name="connsiteX5" fmla="*/ 124998 w 249996"/>
              <a:gd name="connsiteY5" fmla="*/ 321613 h 402016"/>
              <a:gd name="connsiteX6" fmla="*/ 0 w 249996"/>
              <a:gd name="connsiteY6" fmla="*/ 321613 h 402016"/>
              <a:gd name="connsiteX7" fmla="*/ 0 w 249996"/>
              <a:gd name="connsiteY7" fmla="*/ 80403 h 4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996" h="402016">
                <a:moveTo>
                  <a:pt x="249995" y="321613"/>
                </a:moveTo>
                <a:lnTo>
                  <a:pt x="124998" y="321613"/>
                </a:lnTo>
                <a:lnTo>
                  <a:pt x="124998" y="402016"/>
                </a:lnTo>
                <a:lnTo>
                  <a:pt x="1" y="201008"/>
                </a:lnTo>
                <a:lnTo>
                  <a:pt x="124998" y="0"/>
                </a:lnTo>
                <a:lnTo>
                  <a:pt x="124998" y="80403"/>
                </a:lnTo>
                <a:lnTo>
                  <a:pt x="249995" y="80403"/>
                </a:lnTo>
                <a:lnTo>
                  <a:pt x="249995" y="321613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99" tIns="80404" rIns="1" bIns="8040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845343E4-8059-476E-8C9F-405E9E000638}"/>
              </a:ext>
            </a:extLst>
          </p:cNvPr>
          <p:cNvSpPr/>
          <p:nvPr/>
        </p:nvSpPr>
        <p:spPr>
          <a:xfrm>
            <a:off x="2690903" y="5295032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260212" rIns="182880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تقسیم بندی معنایی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9671B581-1E95-4105-BC16-4052B3E13153}"/>
              </a:ext>
            </a:extLst>
          </p:cNvPr>
          <p:cNvSpPr/>
          <p:nvPr/>
        </p:nvSpPr>
        <p:spPr>
          <a:xfrm>
            <a:off x="920735" y="3579875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260212" rIns="260726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kern="1200" dirty="0">
                <a:cs typeface="2  Sara" panose="00000400000000000000" pitchFamily="2" charset="-78"/>
              </a:rPr>
              <a:t>تشخیص اشیاء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DE185FC1-2E95-4967-9590-9B59851CD6E8}"/>
              </a:ext>
            </a:extLst>
          </p:cNvPr>
          <p:cNvSpPr/>
          <p:nvPr/>
        </p:nvSpPr>
        <p:spPr>
          <a:xfrm>
            <a:off x="2690902" y="1868438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60212" rIns="0" bIns="260212" numCol="1" spcCol="1270" anchor="ctr" anchorCtr="0">
            <a:noAutofit/>
          </a:bodyPr>
          <a:lstStyle/>
          <a:p>
            <a:pPr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دسته بندی تصاویر </a:t>
            </a:r>
            <a:endParaRPr lang="en-US" sz="2000" b="1" dirty="0">
              <a:cs typeface="2  Sara" panose="000004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1D847E-879B-4E95-88FB-65B725CA85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9" y="2357654"/>
            <a:ext cx="4724400" cy="3926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2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15417 0.02083 C 0.18659 0.02569 0.2349 0.0287 0.28555 0.0287 C 0.34297 0.0287 0.38893 0.02569 0.42149 0.02083 L 0.57617 4.44444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02" y="143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C59B020-ACB2-4B5D-AD4C-86A5CC6E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946672"/>
            <a:ext cx="4894135" cy="653527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کاربردهای یادگیری عمیق</a:t>
            </a: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39D8A94C-7792-4478-87D1-38DE7587881B}"/>
              </a:ext>
            </a:extLst>
          </p:cNvPr>
          <p:cNvSpPr/>
          <p:nvPr/>
        </p:nvSpPr>
        <p:spPr>
          <a:xfrm>
            <a:off x="9980886" y="1947013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260212" rIns="260726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تشخیص</a:t>
            </a:r>
            <a:r>
              <a:rPr lang="fa-IR" sz="2000" b="1" kern="1200" dirty="0">
                <a:cs typeface="2  Sara" panose="00000400000000000000" pitchFamily="2" charset="-78"/>
              </a:rPr>
              <a:t> اشیاء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88B125-A977-415D-9DEC-C978C44A9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4" y="2537014"/>
            <a:ext cx="5181600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18F6F4-0396-4317-AB55-A73D36E774B4}"/>
              </a:ext>
            </a:extLst>
          </p:cNvPr>
          <p:cNvSpPr txBox="1">
            <a:spLocks/>
          </p:cNvSpPr>
          <p:nvPr/>
        </p:nvSpPr>
        <p:spPr>
          <a:xfrm>
            <a:off x="5926564" y="3775814"/>
            <a:ext cx="5877562" cy="10972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400" b="0" dirty="0">
                <a:solidFill>
                  <a:schemeClr val="tx1"/>
                </a:solidFill>
                <a:cs typeface="2  Sara" panose="00000400000000000000" pitchFamily="2" charset="-78"/>
              </a:rPr>
              <a:t>تخمین مکان نمونه  (یا نمونه های) مورد نظر در تصویر علاوه بر اطلاعات حضور یک کلاس داده شده</a:t>
            </a:r>
            <a:endParaRPr lang="en-US" b="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6" name="Picture 5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3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65816-8B5B-4D39-BB01-7EDE6882E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672056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</a:t>
            </a:fld>
            <a:endParaRPr lang="en-US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46060E-7B3C-447A-932D-FF32097B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56" y="561975"/>
            <a:ext cx="5022731" cy="990600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کاربردهای یادگیری عمیق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6B8401-7680-4BD7-ACB4-EDFC2ACE59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16715" y="2538414"/>
            <a:ext cx="7386637" cy="676274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یافتن تصاویر</a:t>
            </a:r>
            <a:r>
              <a:rPr lang="en-US" sz="2400" b="1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شامل یک شی یا صحنه مشابه با تصویر مورد جستجو</a:t>
            </a:r>
            <a:endParaRPr lang="fa-IR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000" dirty="0">
                <a:cs typeface="B Nazanin" panose="00000400000000000000" pitchFamily="2" charset="-78"/>
              </a:rPr>
              <a:t>		</a:t>
            </a:r>
            <a:endParaRPr lang="en-US" sz="2000" b="1" dirty="0">
              <a:cs typeface="B Nazani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81006-D743-4E63-9435-545237012D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9"/>
          <a:stretch/>
        </p:blipFill>
        <p:spPr bwMode="auto">
          <a:xfrm>
            <a:off x="3466424" y="3214688"/>
            <a:ext cx="5562600" cy="3432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65C06FA4-5DFE-4B5A-951F-25A42029A7DF}"/>
              </a:ext>
            </a:extLst>
          </p:cNvPr>
          <p:cNvSpPr/>
          <p:nvPr/>
        </p:nvSpPr>
        <p:spPr>
          <a:xfrm>
            <a:off x="10177680" y="1947013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0726" tIns="260212" rIns="260726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بازیابی تصاویر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pic>
        <p:nvPicPr>
          <p:cNvPr id="7" name="Picture 6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9ABD4-5262-4EBA-A789-B938C89CA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6B8AE4-7523-4EA4-A002-6879E912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750" y="554328"/>
            <a:ext cx="4251198" cy="990600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کاربردهای یادگیری عمیق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F44A2-FA88-4E20-880E-CDB898DE02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02149" y="2192706"/>
            <a:ext cx="7629525" cy="99060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 </a:t>
            </a:r>
            <a:r>
              <a:rPr lang="fa-IR" sz="2600" dirty="0">
                <a:solidFill>
                  <a:schemeClr val="tx1"/>
                </a:solidFill>
                <a:cs typeface="2  Sara" panose="00000400000000000000" pitchFamily="2" charset="-78"/>
              </a:rPr>
              <a:t>تشخیص و فهم چیزهای درون یک تصویر در سطح پیکسلی و ارائه نواحی ای با کلاس های مختلف </a:t>
            </a:r>
          </a:p>
          <a:p>
            <a:pPr marL="0" indent="0" algn="r" rtl="1">
              <a:buNone/>
            </a:pP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EE40A-2CE6-40BC-BA1B-B14879DF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8" y="3279164"/>
            <a:ext cx="4443236" cy="3250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344733FA-BF5C-419F-B644-143E61423CAB}"/>
              </a:ext>
            </a:extLst>
          </p:cNvPr>
          <p:cNvSpPr/>
          <p:nvPr/>
        </p:nvSpPr>
        <p:spPr>
          <a:xfrm>
            <a:off x="9974724" y="1947013"/>
            <a:ext cx="1485499" cy="1481987"/>
          </a:xfrm>
          <a:custGeom>
            <a:avLst/>
            <a:gdLst>
              <a:gd name="connsiteX0" fmla="*/ 0 w 1485499"/>
              <a:gd name="connsiteY0" fmla="*/ 740994 h 1481987"/>
              <a:gd name="connsiteX1" fmla="*/ 742750 w 1485499"/>
              <a:gd name="connsiteY1" fmla="*/ 0 h 1481987"/>
              <a:gd name="connsiteX2" fmla="*/ 1485500 w 1485499"/>
              <a:gd name="connsiteY2" fmla="*/ 740994 h 1481987"/>
              <a:gd name="connsiteX3" fmla="*/ 742750 w 1485499"/>
              <a:gd name="connsiteY3" fmla="*/ 1481988 h 1481987"/>
              <a:gd name="connsiteX4" fmla="*/ 0 w 1485499"/>
              <a:gd name="connsiteY4" fmla="*/ 740994 h 14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499" h="1481987">
                <a:moveTo>
                  <a:pt x="0" y="740994"/>
                </a:moveTo>
                <a:cubicBezTo>
                  <a:pt x="0" y="331754"/>
                  <a:pt x="332541" y="0"/>
                  <a:pt x="742750" y="0"/>
                </a:cubicBezTo>
                <a:cubicBezTo>
                  <a:pt x="1152959" y="0"/>
                  <a:pt x="1485500" y="331754"/>
                  <a:pt x="1485500" y="740994"/>
                </a:cubicBezTo>
                <a:cubicBezTo>
                  <a:pt x="1485500" y="1150234"/>
                  <a:pt x="1152959" y="1481988"/>
                  <a:pt x="742750" y="1481988"/>
                </a:cubicBezTo>
                <a:cubicBezTo>
                  <a:pt x="332541" y="1481988"/>
                  <a:pt x="0" y="1150234"/>
                  <a:pt x="0" y="7409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260212" rIns="182880" bIns="26021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cs typeface="2  Sara" panose="00000400000000000000" pitchFamily="2" charset="-78"/>
              </a:rPr>
              <a:t>تقسیم بندی معنایی</a:t>
            </a:r>
            <a:endParaRPr lang="en-US" sz="2000" b="1" kern="1200" dirty="0">
              <a:cs typeface="2  Sara" panose="00000400000000000000" pitchFamily="2" charset="-78"/>
            </a:endParaRPr>
          </a:p>
        </p:txBody>
      </p:sp>
      <p:pic>
        <p:nvPicPr>
          <p:cNvPr id="9" name="Picture 8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0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550DA-4060-4C92-81BC-E3D56320E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</a:t>
            </a:fld>
            <a:endParaRPr lang="en-US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288045-9A95-4DC9-9005-F6D3F77C841A}"/>
              </a:ext>
            </a:extLst>
          </p:cNvPr>
          <p:cNvSpPr txBox="1">
            <a:spLocks/>
          </p:cNvSpPr>
          <p:nvPr/>
        </p:nvSpPr>
        <p:spPr>
          <a:xfrm>
            <a:off x="5114925" y="1995495"/>
            <a:ext cx="6758023" cy="6621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ü"/>
            </a:pPr>
            <a:r>
              <a:rPr lang="ar-SA" sz="2400" dirty="0">
                <a:solidFill>
                  <a:schemeClr val="tx1"/>
                </a:solidFill>
                <a:cs typeface="2  Sara" panose="00000400000000000000" pitchFamily="2" charset="-78"/>
              </a:rPr>
              <a:t>معروف ترین و موفق ترین 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شبکه عصبی با الهام از مغز انسان</a:t>
            </a:r>
          </a:p>
          <a:p>
            <a:pPr rtl="1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C03CB78-BF6F-41B6-9C09-1A2A9002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275" y="685808"/>
            <a:ext cx="4988925" cy="866250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شبکه های عصبی کانولوشنی</a:t>
            </a: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66630FA-651C-4690-B1B8-FA1074BB9A7F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F72307-6EC6-4843-840C-739F3097B37F}"/>
              </a:ext>
            </a:extLst>
          </p:cNvPr>
          <p:cNvSpPr txBox="1">
            <a:spLocks/>
          </p:cNvSpPr>
          <p:nvPr/>
        </p:nvSpPr>
        <p:spPr>
          <a:xfrm>
            <a:off x="3754948" y="3874938"/>
            <a:ext cx="5508000" cy="461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عدم وجود اتصالات کامل بین همه نرون ها</a:t>
            </a:r>
          </a:p>
          <a:p>
            <a:pPr rtl="1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3E1DE6-9366-4232-B704-61B647C86719}"/>
              </a:ext>
            </a:extLst>
          </p:cNvPr>
          <p:cNvSpPr txBox="1">
            <a:spLocks/>
          </p:cNvSpPr>
          <p:nvPr/>
        </p:nvSpPr>
        <p:spPr>
          <a:xfrm>
            <a:off x="3754948" y="4320414"/>
            <a:ext cx="5508000" cy="461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ورودی های دوبعدی و سه بعدی</a:t>
            </a:r>
          </a:p>
          <a:p>
            <a:pPr rtl="1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58BDF3-BA09-4036-BB96-DAA187FBABB5}"/>
              </a:ext>
            </a:extLst>
          </p:cNvPr>
          <p:cNvSpPr txBox="1">
            <a:spLocks/>
          </p:cNvSpPr>
          <p:nvPr/>
        </p:nvSpPr>
        <p:spPr>
          <a:xfrm>
            <a:off x="3754948" y="4795506"/>
            <a:ext cx="5508000" cy="461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چیدمان نرون ها در سه بعد</a:t>
            </a:r>
          </a:p>
          <a:p>
            <a:pPr rtl="1"/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E59C5D4-16DA-4CE5-8845-5DDE37C0774B}"/>
              </a:ext>
            </a:extLst>
          </p:cNvPr>
          <p:cNvSpPr txBox="1">
            <a:spLocks/>
          </p:cNvSpPr>
          <p:nvPr/>
        </p:nvSpPr>
        <p:spPr>
          <a:xfrm>
            <a:off x="3754948" y="6403131"/>
            <a:ext cx="5508000" cy="461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tx1"/>
                </a:solidFill>
                <a:cs typeface="2  Sara" panose="00000400000000000000" pitchFamily="2" charset="-78"/>
              </a:rPr>
              <a:t>قابل استفاده برای تصاویر، صدا، فعالیتهای درون فیلم</a:t>
            </a:r>
          </a:p>
          <a:p>
            <a:pPr rt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BDA7B8-CCB6-4814-B191-4BE1B169B3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28" y="4764779"/>
            <a:ext cx="2438399" cy="1463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1C39F21C-4969-407A-9143-295DBFF17FFC}"/>
              </a:ext>
            </a:extLst>
          </p:cNvPr>
          <p:cNvSpPr/>
          <p:nvPr/>
        </p:nvSpPr>
        <p:spPr>
          <a:xfrm>
            <a:off x="4938978" y="2686064"/>
            <a:ext cx="23622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ویژگی ها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Striped Right Arrow 7">
            <a:extLst>
              <a:ext uri="{FF2B5EF4-FFF2-40B4-BE49-F238E27FC236}">
                <a16:creationId xmlns:a16="http://schemas.microsoft.com/office/drawing/2014/main" id="{DECF8896-AD0F-4D1F-8FB6-9A1F40240BA7}"/>
              </a:ext>
            </a:extLst>
          </p:cNvPr>
          <p:cNvSpPr/>
          <p:nvPr/>
        </p:nvSpPr>
        <p:spPr>
          <a:xfrm rot="5400000">
            <a:off x="5891478" y="2771674"/>
            <a:ext cx="457200" cy="14097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CF7B2C-E668-44B8-871C-CE95EAE9A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1880">
            <a:off x="1210987" y="1091618"/>
            <a:ext cx="2008819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A2D3872-8E52-42FA-8CF0-BF11DFC1A0CA}"/>
              </a:ext>
            </a:extLst>
          </p:cNvPr>
          <p:cNvSpPr/>
          <p:nvPr/>
        </p:nvSpPr>
        <p:spPr>
          <a:xfrm rot="20256187">
            <a:off x="257713" y="1105831"/>
            <a:ext cx="2934095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0033CC"/>
                </a:solidFill>
              </a:rPr>
              <a:t>تشخیص ویژگی بصورت سلسله مراتبی</a:t>
            </a:r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8" name="Picture 17" descr="http://www.amax.com/blog/wp-content/uploads/2015/12/blog_deeplearning3.jpg">
            <a:hlinkClick r:id="rId4"/>
            <a:extLst>
              <a:ext uri="{FF2B5EF4-FFF2-40B4-BE49-F238E27FC236}">
                <a16:creationId xmlns:a16="http://schemas.microsoft.com/office/drawing/2014/main" id="{3BB9A2DA-D9DB-4638-B5BB-40222295BD8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"/>
          <a:stretch/>
        </p:blipFill>
        <p:spPr bwMode="auto">
          <a:xfrm>
            <a:off x="2695806" y="2608972"/>
            <a:ext cx="7238537" cy="4256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آرم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7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/>
      <p:bldP spid="11" grpId="0"/>
      <p:bldP spid="12" grpId="0"/>
      <p:bldP spid="14" grpId="0" animBg="1"/>
      <p:bldP spid="15" grpId="0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855CA-E421-419D-9573-8FB041D55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4335" y="3228113"/>
            <a:ext cx="10004613" cy="3157309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مفید برای پردازش داده های سری و دنباله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حفظ حالت داخلی یا همان حافظه به منظور حفظ اطلاعات مرتبط با ورودی قبلی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توانایی فهم و کشف ارتباط بین لغات مختلف در دنباله های طولانی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دارای حلقه ای درون خود هستند که به واسطه ی آن اطلاعات را در حین خواندن ورودی از خود عبور می دهند</a:t>
            </a:r>
            <a:endParaRPr lang="en-US" sz="2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95C94-C28A-4166-9C6F-D39E0C29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0075"/>
            <a:ext cx="5632948" cy="653619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شبکه های عصبی بازگشتی </a:t>
            </a:r>
            <a:r>
              <a:rPr lang="en-US" sz="4000" dirty="0">
                <a:solidFill>
                  <a:schemeClr val="tx1"/>
                </a:solidFill>
                <a:cs typeface="2  Sara" panose="00000400000000000000" pitchFamily="2" charset="-78"/>
              </a:rPr>
              <a:t>(</a:t>
            </a:r>
            <a:r>
              <a:rPr lang="en-US" sz="5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RNN</a:t>
            </a:r>
            <a:r>
              <a:rPr lang="en-US" sz="4000" dirty="0">
                <a:solidFill>
                  <a:schemeClr val="tx1"/>
                </a:solidFill>
                <a:cs typeface="2  Sara" panose="00000400000000000000" pitchFamily="2" charset="-78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32791-924E-4ABA-89E7-73FCAAE8D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359AE-5DA5-43B3-8D09-E085E754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4" y="1869366"/>
            <a:ext cx="5364956" cy="1469939"/>
          </a:xfrm>
          <a:prstGeom prst="rect">
            <a:avLst/>
          </a:prstGeom>
        </p:spPr>
      </p:pic>
      <p:pic>
        <p:nvPicPr>
          <p:cNvPr id="6" name="Picture 5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6E6CA-04D7-40A4-ADAE-EC294CEC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0" y="951668"/>
            <a:ext cx="7586698" cy="586675"/>
          </a:xfrm>
        </p:spPr>
        <p:txBody>
          <a:bodyPr/>
          <a:lstStyle/>
          <a:p>
            <a:pPr algn="r" rtl="1"/>
            <a:r>
              <a:rPr lang="ar-SA" sz="4000" dirty="0">
                <a:solidFill>
                  <a:schemeClr val="tx1"/>
                </a:solidFill>
                <a:cs typeface="2  Sara" panose="00000400000000000000" pitchFamily="2" charset="-78"/>
              </a:rPr>
              <a:t>شبکه های حافظه ی کوتاه مدت طولانی</a:t>
            </a:r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endParaRPr lang="en-US" sz="4000" dirty="0">
              <a:solidFill>
                <a:schemeClr val="tx1"/>
              </a:solidFill>
              <a:latin typeface="DaunPenh" panose="01010101010101010101" pitchFamily="2" charset="0"/>
              <a:cs typeface="DaunPenh" panose="01010101010101010101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F5ABF-5C70-492E-9109-3DB17B54D63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260489" y="2780527"/>
            <a:ext cx="6612459" cy="2743198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نوعی خاص از شبکه های بازگشتی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قادر به یادگیری وابستگی های طولانی مدت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دارای چهارلایه در ماژول تکرارشونده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قابلیت افزودن اطلاعات جدید به سلول یا حذف اطلاعات قدیمی</a:t>
            </a:r>
            <a:endParaRPr lang="en-US" sz="2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DF36A-F7CE-4EE2-8ABD-81279E36C0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</a:t>
            </a:fld>
            <a:endParaRPr lang="en-US" noProof="0"/>
          </a:p>
        </p:txBody>
      </p:sp>
      <p:pic>
        <p:nvPicPr>
          <p:cNvPr id="6" name="Picture 5">
            <a:hlinkClick r:id="rId2" tgtFrame="&quot;_blank&quot;"/>
            <a:extLst>
              <a:ext uri="{FF2B5EF4-FFF2-40B4-BE49-F238E27FC236}">
                <a16:creationId xmlns:a16="http://schemas.microsoft.com/office/drawing/2014/main" id="{CD15E974-1823-41CE-9174-125928D4F6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" y="2094347"/>
            <a:ext cx="5943600" cy="223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0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5B0A-05EB-4391-A97F-D8A0EDD8E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017" y="842713"/>
            <a:ext cx="5363086" cy="834063"/>
          </a:xfrm>
        </p:spPr>
        <p:txBody>
          <a:bodyPr/>
          <a:lstStyle/>
          <a:p>
            <a:r>
              <a:rPr lang="fa-IR" sz="4800" dirty="0">
                <a:cs typeface="2  Sara" panose="00000400000000000000" pitchFamily="2" charset="-78"/>
              </a:rPr>
              <a:t>مروری بر کارهای گذشته</a:t>
            </a:r>
            <a:endParaRPr lang="en-US" sz="4800" dirty="0">
              <a:cs typeface="2  Sara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248EE-9423-4593-A576-F72CCA29F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591" y="2355158"/>
            <a:ext cx="5610512" cy="4254648"/>
          </a:xfrm>
        </p:spPr>
        <p:txBody>
          <a:bodyPr/>
          <a:lstStyle/>
          <a:p>
            <a:pPr rtl="1">
              <a:lnSpc>
                <a:spcPct val="150000"/>
              </a:lnSpc>
            </a:pPr>
            <a:r>
              <a:rPr lang="fa-IR" sz="3200" dirty="0" smtClean="0">
                <a:cs typeface="2  Sara" panose="00000400000000000000" pitchFamily="2" charset="-78"/>
              </a:rPr>
              <a:t>مدلسازی </a:t>
            </a:r>
            <a:r>
              <a:rPr lang="fa-IR" sz="3200" dirty="0">
                <a:cs typeface="2  Sara" panose="00000400000000000000" pitchFamily="2" charset="-78"/>
              </a:rPr>
              <a:t>حرکت و روش های </a:t>
            </a:r>
            <a:r>
              <a:rPr lang="fa-IR" sz="3200" dirty="0" smtClean="0">
                <a:cs typeface="2  Sara" panose="00000400000000000000" pitchFamily="2" charset="-78"/>
              </a:rPr>
              <a:t>پیش‌بینی:</a:t>
            </a:r>
          </a:p>
          <a:p>
            <a:pPr rtl="1">
              <a:lnSpc>
                <a:spcPct val="150000"/>
              </a:lnSpc>
            </a:pPr>
            <a:endParaRPr lang="fa-IR" sz="1200" dirty="0" smtClean="0">
              <a:cs typeface="2  Sara" panose="00000400000000000000" pitchFamily="2" charset="-78"/>
            </a:endParaRPr>
          </a:p>
          <a:p>
            <a:pPr rtl="1">
              <a:lnSpc>
                <a:spcPct val="150000"/>
              </a:lnSpc>
            </a:pPr>
            <a:r>
              <a:rPr lang="fa-IR" sz="24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1-           </a:t>
            </a:r>
            <a:r>
              <a:rPr lang="fa-IR" sz="28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مدل </a:t>
            </a:r>
            <a:r>
              <a:rPr lang="fa-IR" sz="2800" b="1" dirty="0">
                <a:solidFill>
                  <a:schemeClr val="bg1"/>
                </a:solidFill>
                <a:cs typeface="2  Sara" panose="00000400000000000000" pitchFamily="2" charset="-78"/>
              </a:rPr>
              <a:t>های مبتنی بر قوانین </a:t>
            </a:r>
            <a:r>
              <a:rPr lang="fa-IR" sz="28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فیزیکی</a:t>
            </a:r>
          </a:p>
          <a:p>
            <a:pPr rtl="1">
              <a:lnSpc>
                <a:spcPct val="150000"/>
              </a:lnSpc>
            </a:pPr>
            <a:r>
              <a:rPr lang="fa-IR" sz="2800" dirty="0" smtClean="0">
                <a:cs typeface="2  Sara" panose="00000400000000000000" pitchFamily="2" charset="-78"/>
              </a:rPr>
              <a:t>2- </a:t>
            </a:r>
            <a:r>
              <a:rPr lang="fa-IR" sz="28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        </a:t>
            </a:r>
            <a:r>
              <a:rPr lang="fa-IR" sz="2800" b="1" dirty="0">
                <a:solidFill>
                  <a:schemeClr val="bg1"/>
                </a:solidFill>
                <a:cs typeface="2  Sara" panose="00000400000000000000" pitchFamily="2" charset="-78"/>
              </a:rPr>
              <a:t>مدل های مبتنی بر </a:t>
            </a:r>
            <a:r>
              <a:rPr lang="fa-IR" sz="28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مانور</a:t>
            </a:r>
          </a:p>
          <a:p>
            <a:pPr rtl="1">
              <a:lnSpc>
                <a:spcPct val="150000"/>
              </a:lnSpc>
            </a:pPr>
            <a:r>
              <a:rPr lang="fa-IR" sz="2800" dirty="0" smtClean="0">
                <a:cs typeface="2  Sara" panose="00000400000000000000" pitchFamily="2" charset="-78"/>
              </a:rPr>
              <a:t>3-</a:t>
            </a:r>
            <a:r>
              <a:rPr lang="fa-IR" sz="2800" b="1" dirty="0" smtClean="0">
                <a:solidFill>
                  <a:schemeClr val="bg1"/>
                </a:solidFill>
                <a:cs typeface="2  Sara" panose="00000400000000000000" pitchFamily="2" charset="-78"/>
              </a:rPr>
              <a:t>         </a:t>
            </a:r>
            <a:r>
              <a:rPr lang="fa-IR" sz="2800" b="1" dirty="0">
                <a:solidFill>
                  <a:schemeClr val="bg1"/>
                </a:solidFill>
                <a:cs typeface="2  Sara" panose="00000400000000000000" pitchFamily="2" charset="-78"/>
              </a:rPr>
              <a:t>مدل های آگاه از تعامل</a:t>
            </a:r>
            <a:endParaRPr lang="en-US" sz="2800" b="1" dirty="0">
              <a:solidFill>
                <a:schemeClr val="bg1"/>
              </a:solidFill>
              <a:cs typeface="2  Sara" panose="00000400000000000000" pitchFamily="2" charset="-78"/>
            </a:endParaRP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7DD459-8B80-4177-9D85-939243ABC8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604" r="25604"/>
          <a:stretch>
            <a:fillRect/>
          </a:stretch>
        </p:blipFill>
        <p:spPr>
          <a:xfrm>
            <a:off x="1233952" y="842713"/>
            <a:ext cx="5039333" cy="5172574"/>
          </a:xfrm>
        </p:spPr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9200" cy="891191"/>
          </a:xfrm>
        </p:spPr>
        <p:txBody>
          <a:bodyPr/>
          <a:lstStyle/>
          <a:p>
            <a:pPr algn="r" rtl="1"/>
            <a:r>
              <a:rPr lang="fa-IR" sz="4800" dirty="0">
                <a:cs typeface="2  Sara" panose="00000400000000000000" pitchFamily="2" charset="-78"/>
              </a:rPr>
              <a:t>	</a:t>
            </a:r>
            <a:r>
              <a:rPr lang="fa-IR" sz="4800" dirty="0">
                <a:solidFill>
                  <a:schemeClr val="accent6">
                    <a:lumMod val="50000"/>
                  </a:schemeClr>
                </a:solidFill>
                <a:cs typeface="2  Sara" panose="00000400000000000000" pitchFamily="2" charset="-78"/>
              </a:rPr>
              <a:t>فهرست</a:t>
            </a:r>
            <a:r>
              <a:rPr lang="fa-IR" dirty="0">
                <a:solidFill>
                  <a:schemeClr val="accent6">
                    <a:lumMod val="50000"/>
                  </a:schemeClr>
                </a:solidFill>
                <a:cs typeface="2  Sara" panose="00000400000000000000" pitchFamily="2" charset="-78"/>
              </a:rPr>
              <a:t> </a:t>
            </a:r>
            <a:r>
              <a:rPr lang="fa-IR" sz="4800" dirty="0">
                <a:solidFill>
                  <a:schemeClr val="accent6">
                    <a:lumMod val="50000"/>
                  </a:schemeClr>
                </a:solidFill>
                <a:cs typeface="2  Sara" panose="00000400000000000000" pitchFamily="2" charset="-78"/>
              </a:rPr>
              <a:t>مطالب</a:t>
            </a:r>
            <a:endParaRPr lang="en-US" dirty="0">
              <a:solidFill>
                <a:schemeClr val="accent6">
                  <a:lumMod val="50000"/>
                </a:schemeClr>
              </a:solidFill>
              <a:cs typeface="2  Sara" panose="00000400000000000000" pitchFamily="2" charset="-78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12879FF-0D9B-4045-973B-033F6716F67E}"/>
              </a:ext>
            </a:extLst>
          </p:cNvPr>
          <p:cNvSpPr txBox="1">
            <a:spLocks/>
          </p:cNvSpPr>
          <p:nvPr/>
        </p:nvSpPr>
        <p:spPr>
          <a:xfrm>
            <a:off x="10196524" y="4028304"/>
            <a:ext cx="1217130" cy="3431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مقدمه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F6ADB24C-6442-42A4-8A6A-47E50E78686D}"/>
              </a:ext>
            </a:extLst>
          </p:cNvPr>
          <p:cNvSpPr txBox="1">
            <a:spLocks/>
          </p:cNvSpPr>
          <p:nvPr/>
        </p:nvSpPr>
        <p:spPr>
          <a:xfrm>
            <a:off x="8062539" y="3859689"/>
            <a:ext cx="1782845" cy="65654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هوش مصنوعی و یادگیری عمیق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FF159244-C475-49B8-AF8C-1F0394780957}"/>
              </a:ext>
            </a:extLst>
          </p:cNvPr>
          <p:cNvSpPr txBox="1">
            <a:spLocks/>
          </p:cNvSpPr>
          <p:nvPr/>
        </p:nvSpPr>
        <p:spPr>
          <a:xfrm>
            <a:off x="6265784" y="3811838"/>
            <a:ext cx="1572736" cy="65654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مروری بر کارهای گذشته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B9BFDB4A-4A10-4DF4-9130-C49E24B5FFFF}"/>
              </a:ext>
            </a:extLst>
          </p:cNvPr>
          <p:cNvSpPr txBox="1">
            <a:spLocks/>
          </p:cNvSpPr>
          <p:nvPr/>
        </p:nvSpPr>
        <p:spPr>
          <a:xfrm>
            <a:off x="4175602" y="3925407"/>
            <a:ext cx="1775743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الگوریتم پیشنهادی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4C0888A2-E9C6-4AE2-B8D7-C22B8F9F3564}"/>
              </a:ext>
            </a:extLst>
          </p:cNvPr>
          <p:cNvSpPr txBox="1">
            <a:spLocks/>
          </p:cNvSpPr>
          <p:nvPr/>
        </p:nvSpPr>
        <p:spPr>
          <a:xfrm>
            <a:off x="2442566" y="3931482"/>
            <a:ext cx="1572736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ارائه نتایج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A68B64F4-798E-4418-8FA3-CD606D6013BB}"/>
              </a:ext>
            </a:extLst>
          </p:cNvPr>
          <p:cNvSpPr txBox="1">
            <a:spLocks/>
          </p:cNvSpPr>
          <p:nvPr/>
        </p:nvSpPr>
        <p:spPr>
          <a:xfrm>
            <a:off x="475773" y="3914649"/>
            <a:ext cx="1572736" cy="65654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2000" b="1" dirty="0">
                <a:solidFill>
                  <a:schemeClr val="tx1"/>
                </a:solidFill>
                <a:cs typeface="2  Sara" panose="00000400000000000000" pitchFamily="2" charset="-78"/>
              </a:rPr>
              <a:t>پیشنهادات برای آینده</a:t>
            </a:r>
            <a:endParaRPr lang="en-US" sz="20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51" name="Picture Placeholder 35">
            <a:extLst>
              <a:ext uri="{FF2B5EF4-FFF2-40B4-BE49-F238E27FC236}">
                <a16:creationId xmlns:a16="http://schemas.microsoft.com/office/drawing/2014/main" id="{FE137DF8-A3A0-466E-B5A9-DA0A09CC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49" r="17449"/>
          <a:stretch>
            <a:fillRect/>
          </a:stretch>
        </p:blipFill>
        <p:spPr>
          <a:xfrm>
            <a:off x="8295030" y="2381870"/>
            <a:ext cx="1339380" cy="13702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2" name="Picture Placeholder 43">
            <a:extLst>
              <a:ext uri="{FF2B5EF4-FFF2-40B4-BE49-F238E27FC236}">
                <a16:creationId xmlns:a16="http://schemas.microsoft.com/office/drawing/2014/main" id="{3D469679-43AB-478E-9B96-7B4360E697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" b="2258"/>
          <a:stretch>
            <a:fillRect/>
          </a:stretch>
        </p:blipFill>
        <p:spPr>
          <a:xfrm>
            <a:off x="4468860" y="2374284"/>
            <a:ext cx="1348475" cy="1370244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53" name="Picture Placeholder 47">
            <a:extLst>
              <a:ext uri="{FF2B5EF4-FFF2-40B4-BE49-F238E27FC236}">
                <a16:creationId xmlns:a16="http://schemas.microsoft.com/office/drawing/2014/main" id="{9E028F65-1612-42CC-A35D-4E2D3F95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27" r="13327"/>
          <a:stretch>
            <a:fillRect/>
          </a:stretch>
        </p:blipFill>
        <p:spPr>
          <a:xfrm>
            <a:off x="2554696" y="2348416"/>
            <a:ext cx="1348476" cy="1350449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</p:spPr>
      </p:pic>
      <p:pic>
        <p:nvPicPr>
          <p:cNvPr id="54" name="Picture Placeholder 51">
            <a:extLst>
              <a:ext uri="{FF2B5EF4-FFF2-40B4-BE49-F238E27FC236}">
                <a16:creationId xmlns:a16="http://schemas.microsoft.com/office/drawing/2014/main" id="{4C946187-8994-4D4A-80B7-8A07A4F0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18" r="16518"/>
          <a:stretch>
            <a:fillRect/>
          </a:stretch>
        </p:blipFill>
        <p:spPr>
          <a:xfrm>
            <a:off x="587903" y="2293416"/>
            <a:ext cx="1348476" cy="134811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57" name="Picture Placeholder 28">
            <a:extLst>
              <a:ext uri="{FF2B5EF4-FFF2-40B4-BE49-F238E27FC236}">
                <a16:creationId xmlns:a16="http://schemas.microsoft.com/office/drawing/2014/main" id="{B3809E1F-4687-45F2-B311-D29816A6FB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21" r="2121"/>
          <a:stretch>
            <a:fillRect/>
          </a:stretch>
        </p:blipFill>
        <p:spPr>
          <a:xfrm>
            <a:off x="6361509" y="2328622"/>
            <a:ext cx="1370616" cy="1370243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 cmpd="sng" algn="ctr">
            <a:noFill/>
            <a:prstDash val="solid"/>
            <a:miter lim="800000"/>
          </a:ln>
          <a:effectLst/>
        </p:spPr>
      </p:pic>
      <p:pic>
        <p:nvPicPr>
          <p:cNvPr id="58" name="Picture Placeholder 94">
            <a:extLst>
              <a:ext uri="{FF2B5EF4-FFF2-40B4-BE49-F238E27FC236}">
                <a16:creationId xmlns:a16="http://schemas.microsoft.com/office/drawing/2014/main" id="{8BE281C1-3C66-494E-8343-CEA92D21D2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481" r="17481"/>
          <a:stretch>
            <a:fillRect/>
          </a:stretch>
        </p:blipFill>
        <p:spPr>
          <a:xfrm>
            <a:off x="10135399" y="2434188"/>
            <a:ext cx="1339380" cy="13702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16" name="Picture 15" descr="آرم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36AF4-E3A0-4588-9C3A-E0F8D27D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99063" y="1693851"/>
            <a:ext cx="9142016" cy="3243093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در نظر گرفتن خودرو به عنوان یک شی متحرک متاثر از قوانین فیزیکی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پیش بینی مسیر با استفاده از مدل های دینامیک و سینماتیک</a:t>
            </a:r>
          </a:p>
          <a:p>
            <a:pPr algn="r" rtl="1">
              <a:lnSpc>
                <a:spcPct val="150000"/>
              </a:lnSpc>
            </a:pP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fa-IR" sz="24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        مدل </a:t>
            </a: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های دینامیک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: مد نظر قرار دادن نیروهای تاثیرگذار بر حرکت شی متحرک</a:t>
            </a:r>
          </a:p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       مدل </a:t>
            </a: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های سینماتیک</a:t>
            </a: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: توضیح 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حرکات براساس روابط ریاضی بین پارامترهای حرکت</a:t>
            </a:r>
          </a:p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              ساده </a:t>
            </a:r>
            <a:r>
              <a:rPr lang="fa-IR" sz="2400" b="1" dirty="0">
                <a:solidFill>
                  <a:schemeClr val="tx1"/>
                </a:solidFill>
                <a:cs typeface="2  Sara" panose="00000400000000000000" pitchFamily="2" charset="-78"/>
              </a:rPr>
              <a:t>ترین روش ها: 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سرعت ثابت-شتاب ثابت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D6FBF-A285-48F0-80BE-C07272B0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854" y="849854"/>
            <a:ext cx="6451094" cy="705054"/>
          </a:xfrm>
        </p:spPr>
        <p:txBody>
          <a:bodyPr/>
          <a:lstStyle/>
          <a:p>
            <a:pPr algn="r" rtl="1"/>
            <a:r>
              <a:rPr lang="fa-IR" sz="4000" dirty="0">
                <a:cs typeface="2  Sara" panose="00000400000000000000" pitchFamily="2" charset="-78"/>
              </a:rPr>
              <a:t>مدل های حرکتی مبتنی بر قوانین فیزیکی</a:t>
            </a:r>
            <a:endParaRPr lang="en-US" sz="4000" dirty="0"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A10E6-69B6-4FF8-B79B-6E4E69898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1893E-873F-4DBC-879F-7BCC8C4B7A3D}"/>
              </a:ext>
            </a:extLst>
          </p:cNvPr>
          <p:cNvPicPr/>
          <p:nvPr/>
        </p:nvPicPr>
        <p:blipFill rotWithShape="1">
          <a:blip r:embed="rId2"/>
          <a:srcRect l="5171" t="4722" r="5882" b="15021"/>
          <a:stretch/>
        </p:blipFill>
        <p:spPr bwMode="auto">
          <a:xfrm>
            <a:off x="213926" y="4376237"/>
            <a:ext cx="4934631" cy="2009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C0CA60-E01B-4C29-9594-5A14C66BCE4F}"/>
              </a:ext>
            </a:extLst>
          </p:cNvPr>
          <p:cNvSpPr/>
          <p:nvPr/>
        </p:nvSpPr>
        <p:spPr>
          <a:xfrm rot="20619480">
            <a:off x="132146" y="709848"/>
            <a:ext cx="5295822" cy="169970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1">
              <a:buFont typeface="Wingdings" panose="05000000000000000000" pitchFamily="2" charset="2"/>
              <a:buChar char="ü"/>
            </a:pPr>
            <a:r>
              <a:rPr lang="fa-IR" b="1" dirty="0">
                <a:solidFill>
                  <a:srgbClr val="C00000"/>
                </a:solidFill>
                <a:cs typeface="2  Sara" panose="00000400000000000000" pitchFamily="2" charset="-78"/>
              </a:rPr>
              <a:t> تکیه بر ویژگی های سطح پایین حرکت</a:t>
            </a:r>
            <a:endParaRPr lang="en-US" b="1" dirty="0">
              <a:solidFill>
                <a:srgbClr val="C00000"/>
              </a:solidFill>
              <a:cs typeface="2  Sara" panose="00000400000000000000" pitchFamily="2" charset="-78"/>
            </a:endParaRPr>
          </a:p>
          <a:p>
            <a:pPr algn="ctr" rtl="1"/>
            <a:r>
              <a:rPr lang="fa-IR" b="1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</a:p>
          <a:p>
            <a:pPr marL="342900" indent="-342900" algn="ctr" rtl="1">
              <a:buFont typeface="Wingdings" panose="05000000000000000000" pitchFamily="2" charset="2"/>
              <a:buChar char="ü"/>
            </a:pPr>
            <a:r>
              <a:rPr lang="fa-IR" b="1" dirty="0">
                <a:solidFill>
                  <a:srgbClr val="C00000"/>
                </a:solidFill>
                <a:cs typeface="2  Sara" panose="00000400000000000000" pitchFamily="2" charset="-78"/>
              </a:rPr>
              <a:t>محدود به پیش بینی های کمتر از یک ثانیه</a:t>
            </a:r>
            <a:endParaRPr lang="en-US" b="1" dirty="0">
              <a:solidFill>
                <a:srgbClr val="C00000"/>
              </a:solidFill>
              <a:cs typeface="2  Sara" panose="00000400000000000000" pitchFamily="2" charset="-78"/>
            </a:endParaRPr>
          </a:p>
        </p:txBody>
      </p:sp>
      <p:pic>
        <p:nvPicPr>
          <p:cNvPr id="7" name="Picture 6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045216" y="6460227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dirty="0"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پیش‌بینی مسیر با مدل حرکتی سرعت </a:t>
            </a:r>
            <a:r>
              <a:rPr lang="ar-SA" dirty="0" smtClean="0"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ثابت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53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6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F4B6A-E110-49AE-99C3-2D4D60EA8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930" y="1428343"/>
            <a:ext cx="8229077" cy="4870364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tx1"/>
                </a:solidFill>
                <a:cs typeface="2  Sara" panose="00000400000000000000" pitchFamily="2" charset="-78"/>
              </a:rPr>
              <a:t>درنظر گرفتن وسیله ی نقلیه به عنوان یک شی مانوردهنده ی مستقل</a:t>
            </a:r>
          </a:p>
          <a:p>
            <a:pPr algn="r" rtl="1">
              <a:lnSpc>
                <a:spcPct val="150000"/>
              </a:lnSpc>
            </a:pPr>
            <a:r>
              <a:rPr lang="fa-IR" sz="22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   مانور</a:t>
            </a: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: یک حرکت فیزیکی یا سری هایی از حرکات که انجام آن ها به مهارت و ودقت نیاز دارد</a:t>
            </a:r>
            <a:r>
              <a:rPr lang="fa-IR" sz="2200" dirty="0">
                <a:solidFill>
                  <a:schemeClr val="tx1"/>
                </a:solidFill>
                <a:cs typeface="2  Sara" panose="00000400000000000000" pitchFamily="2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مسیرهای نمونه: </a:t>
            </a:r>
            <a:r>
              <a:rPr lang="fa-IR" sz="2200" dirty="0">
                <a:solidFill>
                  <a:schemeClr val="tx1"/>
                </a:solidFill>
                <a:cs typeface="2  Sara" panose="00000400000000000000" pitchFamily="2" charset="-78"/>
              </a:rPr>
              <a:t>گروه بندی مسیرهای وسایل نقلیه به مجموعه ی محدودی از دسته ها شامل الگوهای حرکتی مرسوم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تخمین مانور:</a:t>
            </a:r>
            <a:r>
              <a:rPr lang="fa-IR" sz="2200" dirty="0">
                <a:solidFill>
                  <a:schemeClr val="tx1"/>
                </a:solidFill>
                <a:cs typeface="2  Sara" panose="00000400000000000000" pitchFamily="2" charset="-78"/>
              </a:rPr>
              <a:t>استفاده از حالت فیزیکی خودرو، اطلاعات جاده و رفتار راننده برای تخمین تمایل راننده برای اجرای یک مانور</a:t>
            </a:r>
            <a:endParaRPr lang="en-US" sz="22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b="1" dirty="0">
                <a:solidFill>
                  <a:schemeClr val="tx1"/>
                </a:solidFill>
                <a:cs typeface="2  Sara" panose="00000400000000000000" pitchFamily="2" charset="-78"/>
              </a:rPr>
              <a:t>مدل سازی دنباله: </a:t>
            </a:r>
            <a:r>
              <a:rPr lang="fa-IR" sz="2200" dirty="0">
                <a:solidFill>
                  <a:schemeClr val="tx1"/>
                </a:solidFill>
                <a:cs typeface="2  Sara" panose="00000400000000000000" pitchFamily="2" charset="-78"/>
              </a:rPr>
              <a:t>تجزیه ی هر مانور به زنجیره ای از رویداد های متوالی و بررسی آن به عنوان یک دنباله</a:t>
            </a:r>
            <a:endParaRPr lang="en-US" sz="22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algn="r" rt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54C33-516F-444C-BE98-22523EB1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315" y="763793"/>
            <a:ext cx="4186800" cy="586720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مدل های مبتنی بر مانور</a:t>
            </a: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5855-A8A2-4E27-8007-B7AB6E18B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02713-AF05-44C5-A9E7-7421C225C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3986" r="11135" b="11647"/>
          <a:stretch/>
        </p:blipFill>
        <p:spPr>
          <a:xfrm>
            <a:off x="139550" y="3031976"/>
            <a:ext cx="3687379" cy="3254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F094B9-AC97-4B01-80A7-F702E9F8BD26}"/>
              </a:ext>
            </a:extLst>
          </p:cNvPr>
          <p:cNvSpPr/>
          <p:nvPr/>
        </p:nvSpPr>
        <p:spPr>
          <a:xfrm rot="20619480">
            <a:off x="113285" y="578489"/>
            <a:ext cx="6229527" cy="1699709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b="1" dirty="0">
                <a:solidFill>
                  <a:srgbClr val="C00000"/>
                </a:solidFill>
                <a:cs typeface="2  Sara" panose="00000400000000000000" pitchFamily="2" charset="-78"/>
              </a:rPr>
              <a:t> استقلال حرکت اتومبیل ها: یک فرض نادرست</a:t>
            </a:r>
          </a:p>
          <a:p>
            <a:pPr marL="342900" indent="-342900" algn="ct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b="1" dirty="0">
                <a:solidFill>
                  <a:srgbClr val="C00000"/>
                </a:solidFill>
                <a:cs typeface="2  Sara" panose="00000400000000000000" pitchFamily="2" charset="-78"/>
              </a:rPr>
              <a:t>صرفنظر کردن از وابستگی ها: تفسیرهای نادرست</a:t>
            </a:r>
            <a:endParaRPr lang="en-US" b="1" dirty="0">
              <a:solidFill>
                <a:srgbClr val="C00000"/>
              </a:solidFill>
              <a:cs typeface="2  Sara" panose="00000400000000000000" pitchFamily="2" charset="-78"/>
            </a:endParaRPr>
          </a:p>
        </p:txBody>
      </p:sp>
      <p:pic>
        <p:nvPicPr>
          <p:cNvPr id="9" name="Picture 8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106" y="6286805"/>
            <a:ext cx="3807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16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مسیرهای خوشه بندی شده: هرخوشه با یک رنگ مشخص شده و یک الگوی حرکتی مرسوم را نشان می‌دهد</a:t>
            </a:r>
            <a:r>
              <a:rPr lang="ar-SA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fa-IR" sz="1600" dirty="0"/>
          </a:p>
        </p:txBody>
      </p:sp>
    </p:spTree>
    <p:extLst>
      <p:ext uri="{BB962C8B-B14F-4D97-AF65-F5344CB8AC3E}">
        <p14:creationId xmlns:p14="http://schemas.microsoft.com/office/powerpoint/2010/main" val="59940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E0036-1451-44F9-A3A3-16D27DA96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7901" y="2227272"/>
            <a:ext cx="8099047" cy="3485947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کامل ترین مدل های معرفی شده تا کنون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درنظر گرفتن وسایل نقلیه به عنوان اشیای مانوردهنده و در تعامل با </a:t>
            </a: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یکدیگر</a:t>
            </a:r>
          </a:p>
          <a:p>
            <a:pPr algn="r" rtl="1">
              <a:lnSpc>
                <a:spcPct val="150000"/>
              </a:lnSpc>
            </a:pPr>
            <a:endParaRPr lang="fa-IR" sz="11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مسیرهای نمونه</a:t>
            </a:r>
          </a:p>
          <a:p>
            <a:pPr marL="342900" indent="-34290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شبکه های پویای بیزین</a:t>
            </a:r>
          </a:p>
          <a:p>
            <a:pPr marL="342900" indent="-34290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شبکه های عصبی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0CB4C-36F2-4357-8C8D-537A4F68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148" y="983943"/>
            <a:ext cx="4186800" cy="844857"/>
          </a:xfrm>
        </p:spPr>
        <p:txBody>
          <a:bodyPr/>
          <a:lstStyle/>
          <a:p>
            <a:pPr algn="r" rtl="1"/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>مدل های آگاه از تعامل</a:t>
            </a: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C3CEE-BECE-48D0-8CEC-4F5C9FE87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47AE5-B987-4BDC-AC59-81A9BB11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079630"/>
            <a:ext cx="3154615" cy="1774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F3BFA-1D55-454C-8353-D32771C7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2" y="1309229"/>
            <a:ext cx="2796748" cy="1774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F6C6A-2685-4951-91B8-330F179E3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53" y="3214024"/>
            <a:ext cx="2946248" cy="1774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1C72BEB4-E3E9-42D7-A903-D8CDEFBA39A5}"/>
              </a:ext>
            </a:extLst>
          </p:cNvPr>
          <p:cNvSpPr/>
          <p:nvPr/>
        </p:nvSpPr>
        <p:spPr>
          <a:xfrm rot="5400000">
            <a:off x="288908" y="3410937"/>
            <a:ext cx="619614" cy="499003"/>
          </a:xfrm>
          <a:prstGeom prst="bentUp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63F0BC4C-BBE5-455D-9C19-9A89CE45F064}"/>
              </a:ext>
            </a:extLst>
          </p:cNvPr>
          <p:cNvSpPr/>
          <p:nvPr/>
        </p:nvSpPr>
        <p:spPr>
          <a:xfrm rot="5400000">
            <a:off x="969742" y="5540278"/>
            <a:ext cx="619614" cy="499003"/>
          </a:xfrm>
          <a:prstGeom prst="bentUp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10" name="Picture 9" descr="آرم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6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6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6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600"/>
                            </p:stCondLst>
                            <p:childTnLst>
                              <p:par>
                                <p:cTn id="5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005C-9F7D-4A9F-9962-99B879E0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4707" y="1821972"/>
            <a:ext cx="6000450" cy="2236370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Alahi</a:t>
            </a:r>
            <a:r>
              <a:rPr lang="en-US" sz="2400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و همکاران: نمایش هر عابر پیاده توسط یک </a:t>
            </a:r>
            <a:r>
              <a:rPr lang="en-US" sz="36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و اتصال خروجی های لایه ی پنهان </a:t>
            </a:r>
            <a:r>
              <a:rPr lang="en-US" sz="36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افراد دیگر، به لایه ادغام اجتماعی عابر پیاده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BB8287-D140-46DF-AE8E-C0F22B99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148" y="530659"/>
            <a:ext cx="4186800" cy="804772"/>
          </a:xfrm>
        </p:spPr>
        <p:txBody>
          <a:bodyPr/>
          <a:lstStyle/>
          <a:p>
            <a:pPr algn="r" rtl="1"/>
            <a:r>
              <a:rPr lang="fa-IR" sz="4000" dirty="0">
                <a:cs typeface="2  Sara" panose="00000400000000000000" pitchFamily="2" charset="-78"/>
              </a:rPr>
              <a:t>روش </a:t>
            </a:r>
            <a:r>
              <a:rPr lang="en-US" sz="5400" dirty="0"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4000" dirty="0">
                <a:cs typeface="2  Sara" panose="00000400000000000000" pitchFamily="2" charset="-78"/>
              </a:rPr>
              <a:t> اجتماعی</a:t>
            </a:r>
            <a:endParaRPr lang="en-US" sz="4000" dirty="0"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BA657-E802-4445-BC74-4F226FA532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336A4-9FAB-4EDB-96D4-5160A307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63" y="4377540"/>
            <a:ext cx="5459585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0F804-C887-48D3-99DE-14F36BB30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8" b="746"/>
          <a:stretch/>
        </p:blipFill>
        <p:spPr>
          <a:xfrm>
            <a:off x="1429455" y="4058342"/>
            <a:ext cx="2598258" cy="25150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1B0D29-98F9-4A04-8B35-0B3B3ADF670B}"/>
              </a:ext>
            </a:extLst>
          </p:cNvPr>
          <p:cNvSpPr txBox="1">
            <a:spLocks/>
          </p:cNvSpPr>
          <p:nvPr/>
        </p:nvSpPr>
        <p:spPr>
          <a:xfrm>
            <a:off x="117565" y="1874297"/>
            <a:ext cx="5738949" cy="1872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Deo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و همکاران:پیشنهاد یک مدل اینکدر دیکدر </a:t>
            </a:r>
            <a:r>
              <a:rPr lang="en-US" sz="36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2400" dirty="0">
                <a:solidFill>
                  <a:schemeClr val="tx1"/>
                </a:solidFill>
                <a:cs typeface="2  Sara" panose="00000400000000000000" pitchFamily="2" charset="-78"/>
              </a:rPr>
              <a:t> به علاوه ی لایه ی ادغام اجتماعی برای فراگیری روابط بین وسایل نقلیه</a:t>
            </a:r>
            <a:endParaRPr lang="en-US" sz="2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8B4BEA23-3DB0-404A-9EF3-DE23F72EEB2F}"/>
              </a:ext>
            </a:extLst>
          </p:cNvPr>
          <p:cNvSpPr/>
          <p:nvPr/>
        </p:nvSpPr>
        <p:spPr>
          <a:xfrm>
            <a:off x="117566" y="1654629"/>
            <a:ext cx="5924004" cy="5018793"/>
          </a:xfrm>
          <a:prstGeom prst="flowChartProcess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775A6AC-7952-4073-B933-0E6A7913541B}"/>
              </a:ext>
            </a:extLst>
          </p:cNvPr>
          <p:cNvSpPr/>
          <p:nvPr/>
        </p:nvSpPr>
        <p:spPr>
          <a:xfrm>
            <a:off x="6104707" y="1654629"/>
            <a:ext cx="6000450" cy="5018794"/>
          </a:xfrm>
          <a:prstGeom prst="flowChartProcess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3" name="Picture 12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7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6011" y="1580605"/>
            <a:ext cx="4099187" cy="823305"/>
          </a:xfrm>
        </p:spPr>
        <p:txBody>
          <a:bodyPr/>
          <a:lstStyle/>
          <a:p>
            <a:pPr rtl="1"/>
            <a:r>
              <a:rPr lang="fa-IR" sz="4800" dirty="0" smtClean="0">
                <a:cs typeface="2  Sara" panose="00000400000000000000" pitchFamily="2" charset="-78"/>
              </a:rPr>
              <a:t>الگوریتم پیشنهادی</a:t>
            </a:r>
            <a:endParaRPr lang="en-US" sz="4800" dirty="0">
              <a:cs typeface="2  Sara" panose="00000400000000000000" pitchFamily="2" charset="-78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r="17546"/>
          <a:stretch>
            <a:fillRect/>
          </a:stretch>
        </p:blipFill>
        <p:spPr/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0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902297" y="1590067"/>
            <a:ext cx="5970651" cy="664251"/>
          </a:xfrm>
        </p:spPr>
        <p:txBody>
          <a:bodyPr/>
          <a:lstStyle/>
          <a:p>
            <a:pPr algn="r" rtl="1"/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 1-فهم صحنه و الگوهای حرکتی از ورودی شبکه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8994" y="692331"/>
            <a:ext cx="4860309" cy="507575"/>
          </a:xfrm>
        </p:spPr>
        <p:txBody>
          <a:bodyPr/>
          <a:lstStyle/>
          <a:p>
            <a:pPr algn="r" rtl="1"/>
            <a:r>
              <a:rPr lang="fa-IR" sz="3600" dirty="0" smtClean="0">
                <a:solidFill>
                  <a:schemeClr val="tx1"/>
                </a:solidFill>
                <a:cs typeface="2  Sara" panose="00000400000000000000" pitchFamily="2" charset="-78"/>
              </a:rPr>
              <a:t>دو گام اصلی در پیش بینی مسیر</a:t>
            </a:r>
            <a:endParaRPr lang="en-US" sz="36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19" y="1129710"/>
            <a:ext cx="4927515" cy="2771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71" y="3952601"/>
            <a:ext cx="5165153" cy="2905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19107" y="4371669"/>
            <a:ext cx="5924230" cy="892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2-استنتاج مسیر آینده بر مبنای اطلاعات بدست آمده از گام اول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14" name="Bent-Up Arrow 13"/>
          <p:cNvSpPr/>
          <p:nvPr/>
        </p:nvSpPr>
        <p:spPr>
          <a:xfrm rot="5400000" flipV="1">
            <a:off x="6419855" y="1886334"/>
            <a:ext cx="522512" cy="737774"/>
          </a:xfrm>
          <a:prstGeom prst="bentUpArrow">
            <a:avLst>
              <a:gd name="adj1" fmla="val 27500"/>
              <a:gd name="adj2" fmla="val 25000"/>
              <a:gd name="adj3" fmla="val 50000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a-IR">
              <a:solidFill>
                <a:schemeClr val="lt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rot="16200000" flipH="1" flipV="1">
            <a:off x="5664079" y="5174705"/>
            <a:ext cx="558515" cy="737774"/>
          </a:xfrm>
          <a:prstGeom prst="bentUpArrow">
            <a:avLst>
              <a:gd name="adj1" fmla="val 27500"/>
              <a:gd name="adj2" fmla="val 25000"/>
              <a:gd name="adj3" fmla="val 50000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a-IR">
              <a:solidFill>
                <a:schemeClr val="lt1"/>
              </a:solidFill>
            </a:endParaRPr>
          </a:p>
        </p:txBody>
      </p:sp>
      <p:sp>
        <p:nvSpPr>
          <p:cNvPr id="20" name="Round Diagonal Corner Rectangle 19"/>
          <p:cNvSpPr/>
          <p:nvPr/>
        </p:nvSpPr>
        <p:spPr>
          <a:xfrm>
            <a:off x="2820082" y="2411020"/>
            <a:ext cx="6574357" cy="2696612"/>
          </a:xfrm>
          <a:prstGeom prst="round2Diag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b="1" dirty="0">
                <a:solidFill>
                  <a:srgbClr val="003300"/>
                </a:solidFill>
                <a:cs typeface="2  Sara" panose="00000400000000000000" pitchFamily="2" charset="-78"/>
              </a:rPr>
              <a:t>استفاده از </a:t>
            </a:r>
            <a:r>
              <a:rPr lang="en-US" sz="4800" b="1" dirty="0">
                <a:solidFill>
                  <a:srgbClr val="003300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3600" b="1" dirty="0">
                <a:solidFill>
                  <a:srgbClr val="003300"/>
                </a:solidFill>
                <a:cs typeface="2  Sara" panose="00000400000000000000" pitchFamily="2" charset="-78"/>
              </a:rPr>
              <a:t> اجتماعی</a:t>
            </a:r>
            <a:r>
              <a:rPr lang="fa-IR" sz="3600" b="1" dirty="0" smtClean="0">
                <a:solidFill>
                  <a:srgbClr val="003300"/>
                </a:solidFill>
                <a:cs typeface="2  Sara" panose="00000400000000000000" pitchFamily="2" charset="-78"/>
              </a:rPr>
              <a:t>:</a:t>
            </a:r>
          </a:p>
          <a:p>
            <a:pPr algn="r" rtl="1"/>
            <a:r>
              <a:rPr lang="fa-IR" sz="3600" b="1" dirty="0" smtClean="0">
                <a:solidFill>
                  <a:srgbClr val="003300"/>
                </a:solidFill>
                <a:cs typeface="2  Sara" panose="00000400000000000000" pitchFamily="2" charset="-78"/>
              </a:rPr>
              <a:t> </a:t>
            </a:r>
            <a:r>
              <a:rPr lang="fa-IR" sz="3600" b="1" dirty="0">
                <a:solidFill>
                  <a:srgbClr val="003300"/>
                </a:solidFill>
                <a:cs typeface="2  Sara" panose="00000400000000000000" pitchFamily="2" charset="-78"/>
              </a:rPr>
              <a:t>راهکاری هوشمندانه برای درک روابط بین اجزای مختلف ترافیک</a:t>
            </a:r>
          </a:p>
        </p:txBody>
      </p:sp>
      <p:pic>
        <p:nvPicPr>
          <p:cNvPr id="11" name="Picture 10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9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0" grpId="0"/>
      <p:bldP spid="10" grpId="1"/>
      <p:bldP spid="14" grpId="0" animBg="1"/>
      <p:bldP spid="14" grpId="1" animBg="1"/>
      <p:bldP spid="15" grpId="0" animBg="1"/>
      <p:bldP spid="15" grpId="1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565" y="618764"/>
            <a:ext cx="6538383" cy="729213"/>
          </a:xfrm>
        </p:spPr>
        <p:txBody>
          <a:bodyPr anchor="ctr"/>
          <a:lstStyle/>
          <a:p>
            <a:pPr algn="r" rtl="1"/>
            <a:r>
              <a:rPr lang="fa-IR" sz="4000" dirty="0" smtClean="0">
                <a:solidFill>
                  <a:schemeClr val="tx1"/>
                </a:solidFill>
                <a:cs typeface="2  Sara" panose="00000400000000000000" pitchFamily="2" charset="-78"/>
              </a:rPr>
              <a:t>دو پایگاه داده ی مهم در پیش بینی مسیر</a:t>
            </a: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</a:t>
            </a:fld>
            <a:endParaRPr lang="en-US" noProof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46825"/>
              </p:ext>
            </p:extLst>
          </p:nvPr>
        </p:nvGraphicFramePr>
        <p:xfrm>
          <a:off x="2188976" y="1605765"/>
          <a:ext cx="8017342" cy="5252235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3367453">
                  <a:extLst>
                    <a:ext uri="{9D8B030D-6E8A-4147-A177-3AD203B41FA5}">
                      <a16:colId xmlns:a16="http://schemas.microsoft.com/office/drawing/2014/main" val="4167572766"/>
                    </a:ext>
                  </a:extLst>
                </a:gridCol>
                <a:gridCol w="2445969">
                  <a:extLst>
                    <a:ext uri="{9D8B030D-6E8A-4147-A177-3AD203B41FA5}">
                      <a16:colId xmlns:a16="http://schemas.microsoft.com/office/drawing/2014/main" val="1606850586"/>
                    </a:ext>
                  </a:extLst>
                </a:gridCol>
                <a:gridCol w="2203920">
                  <a:extLst>
                    <a:ext uri="{9D8B030D-6E8A-4147-A177-3AD203B41FA5}">
                      <a16:colId xmlns:a16="http://schemas.microsoft.com/office/drawing/2014/main" val="813846149"/>
                    </a:ext>
                  </a:extLst>
                </a:gridCol>
              </a:tblGrid>
              <a:tr h="533605">
                <a:tc rowSpan="2"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ویژگی‌ها</a:t>
                      </a:r>
                      <a:endParaRPr lang="en-US" sz="24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پایگاه داده</a:t>
                      </a:r>
                      <a:endParaRPr lang="en-US" sz="24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slope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50929"/>
                  </a:ext>
                </a:extLst>
              </a:tr>
              <a:tr h="463872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NGSIM</a:t>
                      </a:r>
                      <a:endParaRPr lang="en-US" sz="2000" b="1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HighD</a:t>
                      </a:r>
                      <a:endParaRPr lang="en-US" sz="1400" b="1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55431710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زمان ثبت داده (ساعت)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1.5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16.5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66067395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تعداد لاین ها در هر جهت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6-5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3-2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90938693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مسافت تحت تصویربرداری (متر)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640-500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420-400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2939721"/>
                  </a:ext>
                </a:extLst>
              </a:tr>
              <a:tr h="579626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تعداد کل وسایل نقلیه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9206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110000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15665355"/>
                  </a:ext>
                </a:extLst>
              </a:tr>
              <a:tr h="523652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تعداد وسایل نقلیه‌ی سبک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0" marR="0" marT="0" marB="0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8860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90000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31625539"/>
                  </a:ext>
                </a:extLst>
              </a:tr>
              <a:tr h="523652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تعداد وسایل نقلیه‌ی سنگین</a:t>
                      </a:r>
                      <a:endParaRPr lang="en-US" sz="20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278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20000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75190613"/>
                  </a:ext>
                </a:extLst>
              </a:tr>
              <a:tr h="523057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مجموع مسافت رانندگی شده (متر)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5071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45000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85534382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9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  <a:cs typeface="2  Sara" panose="00000400000000000000" pitchFamily="2" charset="-78"/>
                        </a:rPr>
                        <a:t>مجموع زمان رانندگی (ساعت)</a:t>
                      </a:r>
                      <a:endParaRPr lang="en-US" sz="190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2  Sara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174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447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slop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67799421"/>
                  </a:ext>
                </a:extLst>
              </a:tr>
            </a:tbl>
          </a:graphicData>
        </a:graphic>
      </p:graphicFrame>
      <p:pic>
        <p:nvPicPr>
          <p:cNvPr id="6" name="Picture 5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4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48103" y="927463"/>
            <a:ext cx="5824845" cy="666205"/>
          </a:xfrm>
        </p:spPr>
        <p:txBody>
          <a:bodyPr/>
          <a:lstStyle/>
          <a:p>
            <a:pPr algn="r" rtl="1"/>
            <a:r>
              <a:rPr lang="fa-IR" sz="4000" dirty="0" smtClean="0">
                <a:solidFill>
                  <a:schemeClr val="tx1"/>
                </a:solidFill>
                <a:cs typeface="2  Sara" panose="00000400000000000000" pitchFamily="2" charset="-78"/>
              </a:rPr>
              <a:t>پایگاه داده ی پیشنهادی در پژوهش</a:t>
            </a: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958046" y="1881051"/>
            <a:ext cx="8058903" cy="457200"/>
          </a:xfrm>
        </p:spPr>
        <p:txBody>
          <a:bodyPr/>
          <a:lstStyle/>
          <a:p>
            <a:pPr marL="342900" indent="-342900" algn="r" rtl="1">
              <a:buFont typeface="Wingdings" panose="05000000000000000000" pitchFamily="2" charset="2"/>
              <a:buChar char="ü"/>
            </a:pP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استفاده از اطلاعات متنی و شات هوایی موجود در پایگاه داده </a:t>
            </a:r>
            <a:r>
              <a:rPr lang="en-US" sz="3600" b="1" dirty="0" err="1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HighD</a:t>
            </a:r>
            <a:endParaRPr lang="fa-IR" sz="2400" b="1" dirty="0" smtClean="0">
              <a:solidFill>
                <a:schemeClr val="tx1"/>
              </a:solidFill>
              <a:latin typeface="DaunPenh" panose="01010101010101010101" pitchFamily="2" charset="0"/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92" y="2382646"/>
            <a:ext cx="7770422" cy="1986163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3670045" y="1896090"/>
            <a:ext cx="8058903" cy="20668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انتخاب باند بالایی جاده به عنوان پس زمینه ی تصاویر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رسم مستطیل های رنگی با استفاده از سایز و موقعیت ماشین ها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برش تصاویر به مرکزیت وسیله نقلیه هدف و با همسایگی معین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4508053"/>
            <a:ext cx="7432766" cy="1877369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759862" y="1777306"/>
            <a:ext cx="5680605" cy="20668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فایل خروجی حقیقی</a:t>
            </a:r>
          </a:p>
          <a:p>
            <a:pPr algn="r" rtl="1">
              <a:lnSpc>
                <a:spcPct val="150000"/>
              </a:lnSpc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یک فایل اکسل شامل مختصات وسیله نقلیه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11" y="3903472"/>
            <a:ext cx="4836353" cy="2244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387" y="4568657"/>
            <a:ext cx="7607432" cy="1956009"/>
          </a:xfrm>
          <a:prstGeom prst="rect">
            <a:avLst/>
          </a:prstGeom>
        </p:spPr>
      </p:pic>
      <p:pic>
        <p:nvPicPr>
          <p:cNvPr id="11" name="Picture 10" descr="آرم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0301" y="784101"/>
            <a:ext cx="4916647" cy="978405"/>
          </a:xfrm>
        </p:spPr>
        <p:txBody>
          <a:bodyPr/>
          <a:lstStyle/>
          <a:p>
            <a:pPr algn="r" rtl="1"/>
            <a:r>
              <a:rPr lang="fa-IR" sz="4400" dirty="0" smtClean="0">
                <a:solidFill>
                  <a:schemeClr val="tx1"/>
                </a:solidFill>
                <a:cs typeface="2  Sara" panose="00000400000000000000" pitchFamily="2" charset="-78"/>
              </a:rPr>
              <a:t>ساختار الگوریتم پیشنهادی</a:t>
            </a:r>
            <a:endParaRPr lang="fa-IR" sz="4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</a:t>
            </a:fld>
            <a:endParaRPr lang="en-US" noProof="0"/>
          </a:p>
        </p:txBody>
      </p:sp>
      <p:sp>
        <p:nvSpPr>
          <p:cNvPr id="5" name="Arrow: Pentagon 30">
            <a:extLst>
              <a:ext uri="{FF2B5EF4-FFF2-40B4-BE49-F238E27FC236}">
                <a16:creationId xmlns:a16="http://schemas.microsoft.com/office/drawing/2014/main" id="{FA7A9A8B-6D8E-42E6-B030-A2DA0A5BE0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875511" y="3038775"/>
            <a:ext cx="683275" cy="252000"/>
          </a:xfrm>
          <a:prstGeom prst="homePlat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2045842" y="2421409"/>
            <a:ext cx="2176769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 smtClean="0">
                <a:solidFill>
                  <a:schemeClr val="tx1"/>
                </a:solidFill>
              </a:rPr>
              <a:t>ایجاد یک توالی تصاویر از تاریخچه حرکت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Arrow: Pentagon 33">
            <a:extLst>
              <a:ext uri="{FF2B5EF4-FFF2-40B4-BE49-F238E27FC236}">
                <a16:creationId xmlns:a16="http://schemas.microsoft.com/office/drawing/2014/main" id="{11428CA7-EA35-4774-B45E-74FDBBEC84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825228" y="2109649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42">
            <a:extLst>
              <a:ext uri="{FF2B5EF4-FFF2-40B4-BE49-F238E27FC236}">
                <a16:creationId xmlns:a16="http://schemas.microsoft.com/office/drawing/2014/main" id="{B9A5B1C3-7B8C-48F8-8CC2-7A657167BD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41825" y="3995843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4029124" y="3331117"/>
            <a:ext cx="2694405" cy="60983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 smtClean="0">
                <a:solidFill>
                  <a:schemeClr val="tx1"/>
                </a:solidFill>
              </a:rPr>
              <a:t>عبور توالی تصاویر از لایه های کانولوشنی به منظور استخراج ویژگی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Arrow: Pentagon 45">
            <a:extLst>
              <a:ext uri="{FF2B5EF4-FFF2-40B4-BE49-F238E27FC236}">
                <a16:creationId xmlns:a16="http://schemas.microsoft.com/office/drawing/2014/main" id="{35AE8A83-3056-47C7-A825-18681A2BB8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975338" y="4906851"/>
            <a:ext cx="683275" cy="252000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8183535" y="5215308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 smtClean="0">
                <a:solidFill>
                  <a:schemeClr val="tx1"/>
                </a:solidFill>
              </a:rPr>
              <a:t>عبور از لایه های کانولوشنی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Arrow: Pentagon 36">
            <a:extLst>
              <a:ext uri="{FF2B5EF4-FFF2-40B4-BE49-F238E27FC236}">
                <a16:creationId xmlns:a16="http://schemas.microsoft.com/office/drawing/2014/main" id="{066E6187-C0CE-477B-BDCE-FF7E75C177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95431" y="5831546"/>
            <a:ext cx="683275" cy="252000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789152" y="6124363"/>
            <a:ext cx="1842554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lIns="0" tIns="3600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</a:pPr>
            <a:r>
              <a:rPr lang="fa-IR" b="1" dirty="0" smtClean="0">
                <a:solidFill>
                  <a:schemeClr val="tx1"/>
                </a:solidFill>
              </a:rPr>
              <a:t>دیکدر </a:t>
            </a:r>
            <a:r>
              <a:rPr lang="en-US" b="1" dirty="0" smtClean="0">
                <a:solidFill>
                  <a:schemeClr val="tx1"/>
                </a:solidFill>
              </a:rPr>
              <a:t>LSTM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77156" y="1481714"/>
            <a:ext cx="2135513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  <a:scene3d>
            <a:camera prst="orthographicFront"/>
            <a:lightRig rig="threePt" dir="t"/>
          </a:scene3d>
          <a:sp3d prstMaterial="metal">
            <a:bevelT w="114300" prst="artDeco"/>
          </a:sp3d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 smtClean="0">
                <a:solidFill>
                  <a:schemeClr val="tx1"/>
                </a:solidFill>
              </a:rPr>
              <a:t>تقسیم بندی تصاویر به نواحی همسایگی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 Placeholder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6537577" y="4302740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lIns="0" tIns="3600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 smtClean="0">
                <a:solidFill>
                  <a:schemeClr val="tx1"/>
                </a:solidFill>
              </a:rPr>
              <a:t>تنسور اجتماعی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" name="Picture 15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624" y="1230839"/>
            <a:ext cx="11379324" cy="1329565"/>
          </a:xfrm>
        </p:spPr>
        <p:txBody>
          <a:bodyPr/>
          <a:lstStyle/>
          <a:p>
            <a:pPr lvl="2" rtl="1" fontAlgn="base"/>
            <a:r>
              <a:rPr lang="ar-SA" sz="3600" b="1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  <a:t>استفاده از عملیات کانولوشن بر روی کل تصویر به منظور استخراج ویژگی (مدل اول)</a:t>
            </a:r>
            <a:endParaRPr lang="en-US" sz="3200" b="1" dirty="0">
              <a:solidFill>
                <a:schemeClr val="tx1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cs typeface="2  Sar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969"/>
            <a:ext cx="11728948" cy="3571490"/>
          </a:xfrm>
          <a:prstGeom prst="rect">
            <a:avLst/>
          </a:prstGeom>
        </p:spPr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6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5D65-772D-4B0B-82A0-7B1402A99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489" y="1096478"/>
            <a:ext cx="2244583" cy="748001"/>
          </a:xfrm>
        </p:spPr>
        <p:txBody>
          <a:bodyPr/>
          <a:lstStyle/>
          <a:p>
            <a:r>
              <a:rPr lang="fa-IR" sz="4800" dirty="0">
                <a:cs typeface="2  Sara" panose="00000400000000000000" pitchFamily="2" charset="-78"/>
              </a:rPr>
              <a:t>مقدمه</a:t>
            </a:r>
            <a:endParaRPr lang="en-US" dirty="0">
              <a:cs typeface="2  Sara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E64CD-149B-4254-BB49-8F901E5F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9806" y="2059056"/>
            <a:ext cx="5229497" cy="4798944"/>
          </a:xfrm>
        </p:spPr>
        <p:txBody>
          <a:bodyPr/>
          <a:lstStyle/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noProof="1">
                <a:cs typeface="2  Sara" panose="00000400000000000000" pitchFamily="2" charset="-78"/>
              </a:rPr>
              <a:t>پیشرفت فناوری های ارتباطی و روباتیک</a:t>
            </a:r>
          </a:p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noProof="1">
                <a:cs typeface="2  Sara" panose="00000400000000000000" pitchFamily="2" charset="-78"/>
              </a:rPr>
              <a:t>تاثیر بر حمل و نقل و کاهش خطاهای انسانی</a:t>
            </a:r>
          </a:p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dirty="0">
                <a:cs typeface="2  Sara" panose="00000400000000000000" pitchFamily="2" charset="-78"/>
              </a:rPr>
              <a:t>گسترش سیستم های هوشمند و ایمن رانندگی</a:t>
            </a:r>
            <a:r>
              <a:rPr lang="fa-IR" dirty="0">
                <a:cs typeface="2  Sara" panose="00000400000000000000" pitchFamily="2" charset="-78"/>
              </a:rPr>
              <a:t>  </a:t>
            </a:r>
          </a:p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dirty="0">
                <a:cs typeface="2  Sara" panose="00000400000000000000" pitchFamily="2" charset="-78"/>
              </a:rPr>
              <a:t>کاهش مرگ و میر و جراحات ناشی از تصادفات</a:t>
            </a:r>
            <a:endParaRPr lang="fa-IR" dirty="0">
              <a:cs typeface="2  Sara" panose="00000400000000000000" pitchFamily="2" charset="-78"/>
            </a:endParaRPr>
          </a:p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noProof="1">
                <a:cs typeface="2  Sara" panose="00000400000000000000" pitchFamily="2" charset="-78"/>
              </a:rPr>
              <a:t>رانندگی اتوماتیک: سیستم کمک راننده، ترمز خودکار،کمک کننده ی حفظ لاین</a:t>
            </a:r>
          </a:p>
          <a:p>
            <a:pPr marL="342900" indent="-342900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dirty="0">
                <a:cs typeface="2  Sara" panose="00000400000000000000" pitchFamily="2" charset="-78"/>
              </a:rPr>
              <a:t>وسایل نقلیه خودران</a:t>
            </a:r>
            <a:r>
              <a:rPr lang="fa-IR" dirty="0">
                <a:cs typeface="2  Sara" panose="00000400000000000000" pitchFamily="2" charset="-78"/>
              </a:rPr>
              <a:t>:</a:t>
            </a:r>
            <a:r>
              <a:rPr lang="ar-SA" dirty="0">
                <a:cs typeface="2  Sara" panose="00000400000000000000" pitchFamily="2" charset="-78"/>
              </a:rPr>
              <a:t> </a:t>
            </a:r>
            <a:r>
              <a:rPr lang="fa-IR" dirty="0">
                <a:cs typeface="2  Sara" panose="00000400000000000000" pitchFamily="2" charset="-78"/>
              </a:rPr>
              <a:t>کاهش </a:t>
            </a:r>
            <a:r>
              <a:rPr lang="ar-SA" dirty="0">
                <a:cs typeface="2  Sara" panose="00000400000000000000" pitchFamily="2" charset="-78"/>
              </a:rPr>
              <a:t>هزینه های حمل و نقل </a:t>
            </a:r>
            <a:r>
              <a:rPr lang="fa-IR" dirty="0">
                <a:cs typeface="2  Sara" panose="00000400000000000000" pitchFamily="2" charset="-78"/>
              </a:rPr>
              <a:t>افزایش </a:t>
            </a:r>
            <a:r>
              <a:rPr lang="ar-SA" dirty="0">
                <a:cs typeface="2  Sara" panose="00000400000000000000" pitchFamily="2" charset="-78"/>
              </a:rPr>
              <a:t>دسترسی خانواده های کم درآمد و یا اشخاص</a:t>
            </a:r>
            <a:r>
              <a:rPr lang="fa-IR" dirty="0">
                <a:cs typeface="2  Sara" panose="00000400000000000000" pitchFamily="2" charset="-78"/>
              </a:rPr>
              <a:t> دارای</a:t>
            </a:r>
            <a:r>
              <a:rPr lang="ar-SA" dirty="0">
                <a:cs typeface="2  Sara" panose="00000400000000000000" pitchFamily="2" charset="-78"/>
              </a:rPr>
              <a:t> مشکلات تحرکی</a:t>
            </a:r>
            <a:endParaRPr lang="en-US" dirty="0">
              <a:cs typeface="2  Sara" panose="00000400000000000000" pitchFamily="2" charset="-78"/>
            </a:endParaRP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374D56-A584-4B7E-B672-556985A636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402" r="19402"/>
          <a:stretch>
            <a:fillRect/>
          </a:stretch>
        </p:blipFill>
        <p:spPr/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993777" y="2317886"/>
            <a:ext cx="8198223" cy="3677930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اختصاص یک </a:t>
            </a:r>
            <a:r>
              <a:rPr lang="en-US" sz="2800" b="1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 128 بعدی برای هر کدام از فریم های آینده</a:t>
            </a:r>
          </a:p>
          <a:p>
            <a:pPr marL="342900" indent="-34290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عبور خروجی های </a:t>
            </a:r>
            <a:r>
              <a:rPr lang="en-US" sz="2800" b="1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 از یک لایه خطی پنج بعدی و بدست آمدن مقادیر:</a:t>
            </a:r>
          </a:p>
          <a:p>
            <a:pPr rtl="1">
              <a:lnSpc>
                <a:spcPct val="100000"/>
              </a:lnSpc>
            </a:pPr>
            <a:r>
              <a:rPr lang="fa-IR" sz="3200" b="1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y1 </a:t>
            </a:r>
            <a:r>
              <a:rPr lang="ar-SA" sz="32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y2 </a:t>
            </a:r>
            <a:r>
              <a:rPr lang="ar-SA" sz="32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y3 </a:t>
            </a:r>
            <a:r>
              <a:rPr lang="ar-SA" sz="32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y4 </a:t>
            </a:r>
            <a:r>
              <a:rPr lang="ar-SA" sz="32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fa-IR" sz="3200" b="1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</a:t>
            </a:r>
            <a:r>
              <a:rPr lang="ar-SA" sz="3200" b="1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y5 </a:t>
            </a:r>
            <a:endParaRPr lang="fa-IR" sz="3200" b="1" dirty="0" smtClean="0">
              <a:solidFill>
                <a:schemeClr val="tx1"/>
              </a:solidFill>
              <a:latin typeface="DaunPenh" panose="01010101010101010101" pitchFamily="2" charset="0"/>
              <a:cs typeface="2  Sara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عبور از یک لایه غیر خطی و تولید مقادیر:</a:t>
            </a:r>
          </a:p>
          <a:p>
            <a:pPr rtl="1">
              <a:lnSpc>
                <a:spcPct val="100000"/>
              </a:lnSpc>
            </a:pPr>
            <a:r>
              <a:rPr lang="fa-IR" sz="2400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μ</a:t>
            </a:r>
            <a:r>
              <a:rPr lang="en-US" sz="24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= y1 </a:t>
            </a:r>
            <a:r>
              <a:rPr lang="ar-SA" sz="24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μ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= y2 </a:t>
            </a:r>
            <a:r>
              <a:rPr lang="ar-SA" sz="24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σ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=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exp 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(y3) </a:t>
            </a:r>
            <a:r>
              <a:rPr lang="ar-SA" sz="24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،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σ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= 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exp(y4)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 </a:t>
            </a:r>
            <a:r>
              <a:rPr lang="ar-SA" sz="24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و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ρ</a:t>
            </a:r>
            <a:r>
              <a:rPr lang="ar-SA" sz="24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= </a:t>
            </a:r>
            <a:r>
              <a:rPr lang="ar-SA" sz="28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(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y5</a:t>
            </a:r>
            <a:r>
              <a:rPr lang="ar-SA" sz="2800" b="1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)</a:t>
            </a:r>
            <a:r>
              <a:rPr lang="en-US" sz="32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tanh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</a:t>
            </a:r>
            <a:endParaRPr lang="en-US" sz="2800" b="1" dirty="0" smtClean="0">
              <a:solidFill>
                <a:schemeClr val="tx1"/>
              </a:solidFill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dirty="0">
                <a:solidFill>
                  <a:schemeClr val="tx1"/>
                </a:solidFill>
                <a:cs typeface="2  Sara" panose="00000400000000000000" pitchFamily="2" charset="-78"/>
              </a:rPr>
              <a:t>مقادیر 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(μ</a:t>
            </a:r>
            <a:r>
              <a:rPr lang="en-US" sz="24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, μ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, σ</a:t>
            </a:r>
            <a:r>
              <a:rPr lang="en-US" sz="24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, σ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, ρ)</a:t>
            </a:r>
            <a:r>
              <a:rPr lang="ar-SA" sz="2400" dirty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:  </a:t>
            </a:r>
            <a:r>
              <a:rPr lang="ar-SA" sz="2400" dirty="0" smtClean="0">
                <a:solidFill>
                  <a:schemeClr val="tx1"/>
                </a:solidFill>
                <a:cs typeface="2  Sara" panose="00000400000000000000" pitchFamily="2" charset="-78"/>
              </a:rPr>
              <a:t>پارامترهای </a:t>
            </a:r>
            <a:r>
              <a:rPr lang="ar-SA" sz="2400" dirty="0">
                <a:solidFill>
                  <a:schemeClr val="tx1"/>
                </a:solidFill>
                <a:cs typeface="2  Sara" panose="00000400000000000000" pitchFamily="2" charset="-78"/>
              </a:rPr>
              <a:t>تابع گوسی دومتغیره </a:t>
            </a:r>
            <a:endParaRPr lang="fa-IR" sz="2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0148" y="860613"/>
            <a:ext cx="4186800" cy="882555"/>
          </a:xfrm>
        </p:spPr>
        <p:txBody>
          <a:bodyPr/>
          <a:lstStyle/>
          <a:p>
            <a:pPr algn="r" rtl="1"/>
            <a:r>
              <a:rPr lang="fa-IR" sz="5400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دیکدر</a:t>
            </a:r>
            <a:r>
              <a:rPr lang="fa-IR" sz="5400" dirty="0" smtClean="0">
                <a:solidFill>
                  <a:schemeClr val="tx1"/>
                </a:solidFill>
                <a:latin typeface="DaunPenh" panose="01010101010101010101" pitchFamily="2" charset="0"/>
              </a:rPr>
              <a:t> </a:t>
            </a:r>
            <a:r>
              <a:rPr lang="en-US" sz="6600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LSTM</a:t>
            </a:r>
            <a:endParaRPr lang="fa-IR" sz="5400" dirty="0">
              <a:solidFill>
                <a:schemeClr val="tx1"/>
              </a:solidFill>
              <a:latin typeface="DaunPenh" panose="01010101010101010101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0483" t="17441" b="39260"/>
          <a:stretch/>
        </p:blipFill>
        <p:spPr>
          <a:xfrm>
            <a:off x="-107577" y="4241760"/>
            <a:ext cx="3872754" cy="2616240"/>
          </a:xfrm>
          <a:prstGeom prst="rect">
            <a:avLst/>
          </a:prstGeom>
        </p:spPr>
      </p:pic>
      <p:pic>
        <p:nvPicPr>
          <p:cNvPr id="7" name="Picture 6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2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689" y="916094"/>
            <a:ext cx="10349259" cy="1450588"/>
          </a:xfrm>
        </p:spPr>
        <p:txBody>
          <a:bodyPr/>
          <a:lstStyle/>
          <a:p>
            <a:pPr algn="r" rtl="1"/>
            <a:r>
              <a:rPr lang="fa-IR" sz="3600" dirty="0" smtClean="0">
                <a:solidFill>
                  <a:schemeClr val="tx1"/>
                </a:solidFill>
                <a:cs typeface="2  Sara" panose="00000400000000000000" pitchFamily="2" charset="-78"/>
              </a:rPr>
              <a:t>تعیین </a:t>
            </a:r>
            <a:r>
              <a:rPr lang="fa-IR" sz="3600" dirty="0">
                <a:solidFill>
                  <a:schemeClr val="tx1"/>
                </a:solidFill>
                <a:cs typeface="2  Sara" panose="00000400000000000000" pitchFamily="2" charset="-78"/>
              </a:rPr>
              <a:t>نواحی همسایگی در تصویر ورودی و استخراج ویژگی از تک تک آن ها (مدل دوم)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2343470"/>
            <a:ext cx="11629767" cy="4007224"/>
          </a:xfrm>
          <a:prstGeom prst="rect">
            <a:avLst/>
          </a:prstGeom>
        </p:spPr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4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8129" y="1090906"/>
            <a:ext cx="2630647" cy="1020282"/>
          </a:xfrm>
        </p:spPr>
        <p:txBody>
          <a:bodyPr/>
          <a:lstStyle/>
          <a:p>
            <a:pPr algn="r" rtl="1"/>
            <a:r>
              <a:rPr lang="fa-IR" sz="4000" dirty="0" smtClean="0">
                <a:solidFill>
                  <a:schemeClr val="tx1"/>
                </a:solidFill>
                <a:cs typeface="2  Sara" panose="00000400000000000000" pitchFamily="2" charset="-78"/>
              </a:rPr>
              <a:t>مدل پیشنهادی</a:t>
            </a: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3" y="2501156"/>
            <a:ext cx="11585389" cy="3728516"/>
          </a:xfrm>
          <a:prstGeom prst="rect">
            <a:avLst/>
          </a:prstGeom>
        </p:spPr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3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2137" y="1449977"/>
            <a:ext cx="4099187" cy="862494"/>
          </a:xfrm>
        </p:spPr>
        <p:txBody>
          <a:bodyPr/>
          <a:lstStyle/>
          <a:p>
            <a:pPr rtl="1"/>
            <a:r>
              <a:rPr lang="fa-IR" sz="5400" dirty="0" smtClean="0">
                <a:cs typeface="2  Sara" panose="00000400000000000000" pitchFamily="2" charset="-78"/>
              </a:rPr>
              <a:t>ارائه‌ی نتایج</a:t>
            </a:r>
            <a:endParaRPr lang="fa-IR" sz="5400" dirty="0">
              <a:cs typeface="2  Sara" panose="00000400000000000000" pitchFamily="2" charset="-78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1289"/>
          <a:stretch>
            <a:fillRect/>
          </a:stretch>
        </p:blipFill>
        <p:spPr/>
      </p:pic>
      <p:pic>
        <p:nvPicPr>
          <p:cNvPr id="4" name="Picture 3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3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65131" y="2548218"/>
            <a:ext cx="9207817" cy="1631896"/>
          </a:xfrm>
        </p:spPr>
        <p:txBody>
          <a:bodyPr/>
          <a:lstStyle/>
          <a:p>
            <a:pPr algn="r" rtl="1"/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استفاده از سیستم ابری رایگان گوگل به نام گوگل کولب</a:t>
            </a:r>
          </a:p>
          <a:p>
            <a:pPr marL="0" indent="0" algn="r" rtl="1">
              <a:buNone/>
            </a:pPr>
            <a:endParaRPr lang="fa-IR" sz="2400" dirty="0" smtClean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RAM=12.0GB</a:t>
            </a:r>
            <a:endParaRPr lang="en-US" b="1" dirty="0">
              <a:solidFill>
                <a:schemeClr val="tx1"/>
              </a:solidFill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GPU=</a:t>
            </a:r>
            <a:r>
              <a:rPr lang="en-US" sz="2800" b="1" dirty="0" err="1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Nvidia</a:t>
            </a: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 Tesla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08948" y="1278482"/>
            <a:ext cx="5508000" cy="579005"/>
          </a:xfrm>
        </p:spPr>
        <p:txBody>
          <a:bodyPr/>
          <a:lstStyle/>
          <a:p>
            <a:pPr algn="r" rtl="1"/>
            <a:r>
              <a:rPr lang="fa-IR" sz="3600" dirty="0" smtClean="0">
                <a:solidFill>
                  <a:schemeClr val="tx1"/>
                </a:solidFill>
                <a:cs typeface="2  Sara" panose="00000400000000000000" pitchFamily="2" charset="-78"/>
              </a:rPr>
              <a:t>سیستم مورد استفاده برای اجرای برنامه</a:t>
            </a:r>
            <a:endParaRPr lang="fa-IR" sz="36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</a:t>
            </a:fld>
            <a:endParaRPr lang="en-US" noProof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9" y="4311219"/>
            <a:ext cx="7812813" cy="2314621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65131" y="2548218"/>
            <a:ext cx="9207817" cy="1881525"/>
          </a:xfrm>
        </p:spPr>
        <p:txBody>
          <a:bodyPr/>
          <a:lstStyle/>
          <a:p>
            <a:pPr algn="r" rtl="1"/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استفاده از سیستم با مشخصات زیر:</a:t>
            </a:r>
          </a:p>
          <a:p>
            <a:pPr marL="0" indent="0" algn="r" rtl="1">
              <a:buNone/>
            </a:pPr>
            <a:endParaRPr lang="fa-IR" sz="2800" dirty="0" smtClean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RAM=8.0GB</a:t>
            </a:r>
            <a:endParaRPr lang="en-US" sz="2000" b="1" dirty="0">
              <a:solidFill>
                <a:schemeClr val="tx1"/>
              </a:solidFill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GPU=NVIDIA GeForce GTX 1050Ti 4GB</a:t>
            </a:r>
          </a:p>
          <a:p>
            <a:pPr algn="l"/>
            <a:endParaRPr lang="fa-IR" sz="28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" b="10920"/>
          <a:stretch/>
        </p:blipFill>
        <p:spPr bwMode="auto">
          <a:xfrm>
            <a:off x="2155369" y="4458419"/>
            <a:ext cx="7812814" cy="22689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55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1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6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6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9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35</a:t>
            </a:fld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-242047" y="1748652"/>
            <a:ext cx="11343189" cy="4924770"/>
          </a:xfrm>
          <a:prstGeom prst="rect">
            <a:avLst/>
          </a:prstGeom>
        </p:spPr>
        <p:txBody>
          <a:bodyPr/>
          <a:lstStyle/>
          <a:p>
            <a:pPr marL="0" indent="0" algn="r" rtl="1">
              <a:buNone/>
            </a:pPr>
            <a:r>
              <a:rPr lang="fa-IR" sz="28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پارامترها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: </a:t>
            </a: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ضرایب مدل – بهینه سازی شده توسط خود مدل مطابق با استراتژی بهینه سازی</a:t>
            </a: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تابع بهینه ساز مورد استفاده: </a:t>
            </a:r>
            <a:r>
              <a:rPr lang="en-US" sz="3600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Adam Optimizer</a:t>
            </a:r>
            <a:endParaRPr lang="fa-IR" sz="3600" dirty="0" smtClean="0">
              <a:solidFill>
                <a:schemeClr val="tx1"/>
              </a:solidFill>
              <a:latin typeface="DaunPenh" panose="01010101010101010101" pitchFamily="2" charset="0"/>
              <a:cs typeface="2  Sara" panose="00000400000000000000" pitchFamily="2" charset="-78"/>
            </a:endParaRPr>
          </a:p>
          <a:p>
            <a:pPr marL="0" indent="0" algn="r" rtl="1">
              <a:buNone/>
            </a:pPr>
            <a:endParaRPr lang="fa-IR" sz="1400" dirty="0" smtClean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8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هایپرپارامترها: </a:t>
            </a:r>
          </a:p>
          <a:p>
            <a:pPr lvl="2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نرخ یادگیری: 0.001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تابع فعالسازی: </a:t>
            </a:r>
            <a:r>
              <a:rPr lang="en-US" sz="3200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Leaky ReLU</a:t>
            </a:r>
            <a:r>
              <a:rPr lang="fa-IR" sz="3200" dirty="0" smtClean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با</a:t>
            </a: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 0.1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α=</a:t>
            </a:r>
            <a:endParaRPr lang="fa-IR" sz="2800" dirty="0" smtClean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تعداد </a:t>
            </a:r>
            <a:r>
              <a:rPr lang="en-US" sz="3600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epoch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ها: 9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اندازه دسته: یک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708491" y="736869"/>
            <a:ext cx="5164457" cy="720525"/>
          </a:xfrm>
        </p:spPr>
        <p:txBody>
          <a:bodyPr/>
          <a:lstStyle/>
          <a:p>
            <a:pPr algn="r" rtl="1"/>
            <a:r>
              <a:rPr lang="fa-IR" sz="3600" dirty="0" smtClean="0">
                <a:solidFill>
                  <a:schemeClr val="tx1"/>
                </a:solidFill>
                <a:cs typeface="2  Sara" panose="00000400000000000000" pitchFamily="2" charset="-78"/>
              </a:rPr>
              <a:t>پارامترها و هایپرپارامترهای شبکه</a:t>
            </a:r>
            <a:endParaRPr lang="fa-IR" sz="36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8" name="Picture 7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6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88260" y="2574953"/>
                <a:ext cx="11229988" cy="353001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𝑹𝑴𝑺𝑬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𝒙𝒑𝒓𝒆𝒅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𝒚𝒑𝒓𝒆𝒅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b="1" dirty="0" smtClean="0">
                  <a:solidFill>
                    <a:schemeClr val="tx1"/>
                  </a:solidFill>
                  <a:cs typeface="2  Sara" panose="00000400000000000000" pitchFamily="2" charset="-78"/>
                </a:endParaRPr>
              </a:p>
              <a:p>
                <a:pPr algn="r" rtl="1"/>
                <a:endParaRPr lang="fa-IR" sz="2400" dirty="0" smtClean="0">
                  <a:solidFill>
                    <a:schemeClr val="tx1"/>
                  </a:solidFill>
                  <a:cs typeface="2  Sara" panose="00000400000000000000" pitchFamily="2" charset="-78"/>
                </a:endParaRPr>
              </a:p>
              <a:p>
                <a:pPr algn="r" rtl="1"/>
                <a:r>
                  <a:rPr lang="fa-IR" sz="2400" dirty="0" smtClean="0">
                    <a:solidFill>
                      <a:schemeClr val="tx1"/>
                    </a:solidFill>
                    <a:cs typeface="2  Sara" panose="00000400000000000000" pitchFamily="2" charset="-78"/>
                  </a:rPr>
                  <a:t>مدل هایی که پارامترهای گوسی دومتغیره تولید می کنند: استفاده از پارامترهای گوسی برای محاسبه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DaunPenh" panose="01010101010101010101" pitchFamily="2" charset="0"/>
                    <a:cs typeface="DaunPenh" panose="01010101010101010101" pitchFamily="2" charset="0"/>
                  </a:rPr>
                  <a:t>RMSE</a:t>
                </a:r>
                <a:endParaRPr lang="fa-IR" sz="3200" b="1" dirty="0" smtClean="0">
                  <a:solidFill>
                    <a:schemeClr val="tx1"/>
                  </a:solidFill>
                  <a:latin typeface="DaunPenh" panose="01010101010101010101" pitchFamily="2" charset="0"/>
                  <a:cs typeface="DaunPenh" panose="01010101010101010101" pitchFamily="2" charset="0"/>
                </a:endParaRPr>
              </a:p>
              <a:p>
                <a:pPr algn="r" rtl="1"/>
                <a:endParaRPr lang="en-US" sz="2000" b="1" dirty="0" smtClean="0">
                  <a:solidFill>
                    <a:schemeClr val="tx1"/>
                  </a:solidFill>
                  <a:latin typeface="DaunPenh" panose="01010101010101010101" pitchFamily="2" charset="0"/>
                  <a:cs typeface="DaunPenh" panose="01010101010101010101" pitchFamily="2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𝒙𝒑𝒓𝒆𝒅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𝒚𝒑𝒓𝒆𝒅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a-IR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88260" y="2574953"/>
                <a:ext cx="11229988" cy="3530012"/>
              </a:xfrm>
              <a:blipFill>
                <a:blip r:embed="rId2"/>
                <a:stretch>
                  <a:fillRect l="-1574" t="-345" r="-1629" b="-172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2718" y="1156447"/>
            <a:ext cx="7343788" cy="774979"/>
          </a:xfrm>
        </p:spPr>
        <p:txBody>
          <a:bodyPr/>
          <a:lstStyle/>
          <a:p>
            <a:pPr algn="r" rtl="1"/>
            <a:r>
              <a:rPr lang="fa-IR" sz="4000" dirty="0" smtClean="0">
                <a:solidFill>
                  <a:schemeClr val="tx1"/>
                </a:solidFill>
                <a:cs typeface="2  Sara" panose="00000400000000000000" pitchFamily="2" charset="-78"/>
              </a:rPr>
              <a:t>معیار مورداستفاده برای ارزیابی: </a:t>
            </a:r>
            <a:r>
              <a:rPr lang="en-US" sz="5400" dirty="0" smtClean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RMSE</a:t>
            </a:r>
            <a:endParaRPr lang="fa-IR" sz="4000" dirty="0">
              <a:solidFill>
                <a:schemeClr val="tx1"/>
              </a:solidFill>
              <a:latin typeface="DaunPenh" panose="01010101010101010101" pitchFamily="2" charset="0"/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36</a:t>
            </a:fld>
            <a:endParaRPr lang="en-US" noProof="0"/>
          </a:p>
        </p:txBody>
      </p:sp>
      <p:pic>
        <p:nvPicPr>
          <p:cNvPr id="6" name="Picture 5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07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85668" y="1071155"/>
            <a:ext cx="6431280" cy="1071154"/>
          </a:xfrm>
        </p:spPr>
        <p:txBody>
          <a:bodyPr/>
          <a:lstStyle/>
          <a:p>
            <a:pPr algn="r" rtl="1"/>
            <a:r>
              <a:rPr lang="ar-SA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  <a:t>مقایسه‌ی نتایج با معیار ارزیابی </a:t>
            </a:r>
            <a:r>
              <a:rPr lang="en-US" sz="5400" dirty="0">
                <a:latin typeface="DaunPenh" panose="01010101010101010101" pitchFamily="2" charset="0"/>
                <a:cs typeface="DaunPenh" panose="01010101010101010101" pitchFamily="2" charset="0"/>
              </a:rPr>
              <a:t>RMSE</a:t>
            </a:r>
            <a:r>
              <a:rPr lang="en-US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  <a:t/>
            </a:r>
            <a:br>
              <a:rPr lang="en-US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</a:b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37</a:t>
            </a:fld>
            <a:endParaRPr lang="en-US" noProof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83091"/>
              </p:ext>
            </p:extLst>
          </p:nvPr>
        </p:nvGraphicFramePr>
        <p:xfrm>
          <a:off x="2527762" y="2521638"/>
          <a:ext cx="7015162" cy="3286939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2189265">
                  <a:extLst>
                    <a:ext uri="{9D8B030D-6E8A-4147-A177-3AD203B41FA5}">
                      <a16:colId xmlns:a16="http://schemas.microsoft.com/office/drawing/2014/main" val="1701870292"/>
                    </a:ext>
                  </a:extLst>
                </a:gridCol>
                <a:gridCol w="2189265">
                  <a:extLst>
                    <a:ext uri="{9D8B030D-6E8A-4147-A177-3AD203B41FA5}">
                      <a16:colId xmlns:a16="http://schemas.microsoft.com/office/drawing/2014/main" val="4007519871"/>
                    </a:ext>
                  </a:extLst>
                </a:gridCol>
                <a:gridCol w="1318316">
                  <a:extLst>
                    <a:ext uri="{9D8B030D-6E8A-4147-A177-3AD203B41FA5}">
                      <a16:colId xmlns:a16="http://schemas.microsoft.com/office/drawing/2014/main" val="3162669255"/>
                    </a:ext>
                  </a:extLst>
                </a:gridCol>
                <a:gridCol w="1318316">
                  <a:extLst>
                    <a:ext uri="{9D8B030D-6E8A-4147-A177-3AD203B41FA5}">
                      <a16:colId xmlns:a16="http://schemas.microsoft.com/office/drawing/2014/main" val="4288185011"/>
                    </a:ext>
                  </a:extLst>
                </a:gridCol>
              </a:tblGrid>
              <a:tr h="864099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  <a:pattFill prst="narVert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  <a:cs typeface="B Nazanin" panose="00000400000000000000" pitchFamily="2" charset="-78"/>
                        </a:rPr>
                        <a:t>مدت پیش‌بینی (فریم)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مدل اول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مدل دوم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67429809"/>
                  </a:ext>
                </a:extLst>
              </a:tr>
              <a:tr h="605710">
                <a:tc rowSpan="4"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RMSE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1183683"/>
                  </a:ext>
                </a:extLst>
              </a:tr>
              <a:tr h="605710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0.97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1.19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7916735"/>
                  </a:ext>
                </a:extLst>
              </a:tr>
              <a:tr h="605710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1.48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1.91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01033733"/>
                  </a:ext>
                </a:extLst>
              </a:tr>
              <a:tr h="605710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2.58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2.03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1811985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422831"/>
              </p:ext>
            </p:extLst>
          </p:nvPr>
        </p:nvGraphicFramePr>
        <p:xfrm>
          <a:off x="2527762" y="2546071"/>
          <a:ext cx="7015163" cy="326250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884824">
                  <a:extLst>
                    <a:ext uri="{9D8B030D-6E8A-4147-A177-3AD203B41FA5}">
                      <a16:colId xmlns:a16="http://schemas.microsoft.com/office/drawing/2014/main" val="4246421377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4103193292"/>
                    </a:ext>
                  </a:extLst>
                </a:gridCol>
                <a:gridCol w="1461157">
                  <a:extLst>
                    <a:ext uri="{9D8B030D-6E8A-4147-A177-3AD203B41FA5}">
                      <a16:colId xmlns:a16="http://schemas.microsoft.com/office/drawing/2014/main" val="487891367"/>
                    </a:ext>
                  </a:extLst>
                </a:gridCol>
                <a:gridCol w="1454619">
                  <a:extLst>
                    <a:ext uri="{9D8B030D-6E8A-4147-A177-3AD203B41FA5}">
                      <a16:colId xmlns:a16="http://schemas.microsoft.com/office/drawing/2014/main" val="4042323050"/>
                    </a:ext>
                  </a:extLst>
                </a:gridCol>
              </a:tblGrid>
              <a:tr h="811267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  <a:pattFill prst="narVert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زمان پیش‌بینی (ثانیه)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مدل اول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مدل دوم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74351277"/>
                  </a:ext>
                </a:extLst>
              </a:tr>
              <a:tr h="466846">
                <a:tc rowSpan="5"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RMSE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DaunPenh" panose="01010101010101010101" pitchFamily="2" charset="0"/>
                        <a:cs typeface="DaunPenh" panose="01010101010101010101" pitchFamily="2" charset="0"/>
                      </a:endParaRPr>
                    </a:p>
                    <a:p>
                      <a:pPr marL="0" marR="0" indent="45720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14935398"/>
                  </a:ext>
                </a:extLst>
              </a:tr>
              <a:tr h="466846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1.78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0.88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72852325"/>
                  </a:ext>
                </a:extLst>
              </a:tr>
              <a:tr h="466846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3.4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57170838"/>
                  </a:ext>
                </a:extLst>
              </a:tr>
              <a:tr h="466846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5.09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1.57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50954152"/>
                  </a:ext>
                </a:extLst>
              </a:tr>
              <a:tr h="583855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6.79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1.90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90114914"/>
                  </a:ext>
                </a:extLst>
              </a:tr>
            </a:tbl>
          </a:graphicData>
        </a:graphic>
      </p:graphicFrame>
      <p:pic>
        <p:nvPicPr>
          <p:cNvPr id="8" name="Picture 7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3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3292" y="836949"/>
            <a:ext cx="10193656" cy="848160"/>
          </a:xfrm>
        </p:spPr>
        <p:txBody>
          <a:bodyPr/>
          <a:lstStyle/>
          <a:p>
            <a:pPr algn="r" rtl="1"/>
            <a:r>
              <a:rPr lang="fa-IR" sz="4000" dirty="0">
                <a:cs typeface="2  Sara" panose="00000400000000000000" pitchFamily="2" charset="-78"/>
              </a:rPr>
              <a:t>مقایسه نتایج </a:t>
            </a:r>
            <a:r>
              <a:rPr lang="en-US" sz="5400" dirty="0">
                <a:latin typeface="DaunPenh" panose="01010101010101010101" pitchFamily="2" charset="0"/>
                <a:cs typeface="DaunPenh" panose="01010101010101010101" pitchFamily="2" charset="0"/>
              </a:rPr>
              <a:t>RMSE</a:t>
            </a:r>
            <a:r>
              <a:rPr lang="en-US" sz="4000" dirty="0">
                <a:cs typeface="2  Sara" panose="00000400000000000000" pitchFamily="2" charset="-78"/>
              </a:rPr>
              <a:t> </a:t>
            </a:r>
            <a:r>
              <a:rPr lang="fa-IR" sz="4000" dirty="0" smtClean="0">
                <a:cs typeface="2  Sara" panose="00000400000000000000" pitchFamily="2" charset="-78"/>
              </a:rPr>
              <a:t> الگوریتم </a:t>
            </a:r>
            <a:r>
              <a:rPr lang="fa-IR" sz="4000" dirty="0">
                <a:cs typeface="2  Sara" panose="00000400000000000000" pitchFamily="2" charset="-78"/>
              </a:rPr>
              <a:t>پیشنهادی و برخی مدل‌های پایه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38</a:t>
            </a:fld>
            <a:endParaRPr lang="en-US" noProof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03909"/>
              </p:ext>
            </p:extLst>
          </p:nvPr>
        </p:nvGraphicFramePr>
        <p:xfrm>
          <a:off x="0" y="2080053"/>
          <a:ext cx="7485019" cy="3618415"/>
        </p:xfrm>
        <a:graphic>
          <a:graphicData uri="http://schemas.openxmlformats.org/drawingml/2006/table">
            <a:tbl>
              <a:tblPr rtl="1" firstRow="1" firstCol="1" bandRow="1">
                <a:tableStyleId>{7DF18680-E054-41AD-8BC1-D1AEF772440D}</a:tableStyleId>
              </a:tblPr>
              <a:tblGrid>
                <a:gridCol w="1313363">
                  <a:extLst>
                    <a:ext uri="{9D8B030D-6E8A-4147-A177-3AD203B41FA5}">
                      <a16:colId xmlns:a16="http://schemas.microsoft.com/office/drawing/2014/main" val="1509808341"/>
                    </a:ext>
                  </a:extLst>
                </a:gridCol>
                <a:gridCol w="1432579">
                  <a:extLst>
                    <a:ext uri="{9D8B030D-6E8A-4147-A177-3AD203B41FA5}">
                      <a16:colId xmlns:a16="http://schemas.microsoft.com/office/drawing/2014/main" val="4064955391"/>
                    </a:ext>
                  </a:extLst>
                </a:gridCol>
                <a:gridCol w="1014785">
                  <a:extLst>
                    <a:ext uri="{9D8B030D-6E8A-4147-A177-3AD203B41FA5}">
                      <a16:colId xmlns:a16="http://schemas.microsoft.com/office/drawing/2014/main" val="4188170297"/>
                    </a:ext>
                  </a:extLst>
                </a:gridCol>
                <a:gridCol w="1032586">
                  <a:extLst>
                    <a:ext uri="{9D8B030D-6E8A-4147-A177-3AD203B41FA5}">
                      <a16:colId xmlns:a16="http://schemas.microsoft.com/office/drawing/2014/main" val="3781357522"/>
                    </a:ext>
                  </a:extLst>
                </a:gridCol>
                <a:gridCol w="1482014">
                  <a:extLst>
                    <a:ext uri="{9D8B030D-6E8A-4147-A177-3AD203B41FA5}">
                      <a16:colId xmlns:a16="http://schemas.microsoft.com/office/drawing/2014/main" val="3303799680"/>
                    </a:ext>
                  </a:extLst>
                </a:gridCol>
                <a:gridCol w="1209692">
                  <a:extLst>
                    <a:ext uri="{9D8B030D-6E8A-4147-A177-3AD203B41FA5}">
                      <a16:colId xmlns:a16="http://schemas.microsoft.com/office/drawing/2014/main" val="2504871504"/>
                    </a:ext>
                  </a:extLst>
                </a:gridCol>
              </a:tblGrid>
              <a:tr h="1076900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  <a:pattFill prst="narVert">
                      <a:fgClr>
                        <a:schemeClr val="accent5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1" dirty="0">
                          <a:effectLst/>
                          <a:cs typeface="B Nazanin" panose="00000400000000000000" pitchFamily="2" charset="-78"/>
                        </a:rPr>
                        <a:t>زمان پیش‌بینی(ثانیه)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S_LSTM</a:t>
                      </a:r>
                      <a:endParaRPr lang="en-US" sz="2400" b="1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CS_LSTM</a:t>
                      </a:r>
                      <a:endParaRPr lang="en-US" sz="2000" b="1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CS_LSTM(M)</a:t>
                      </a:r>
                      <a:endParaRPr lang="en-US" sz="2400" b="1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1" dirty="0">
                          <a:effectLst/>
                          <a:cs typeface="B Nazanin" panose="00000400000000000000" pitchFamily="2" charset="-78"/>
                        </a:rPr>
                        <a:t>الگوریتم پیشنهادی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21295269"/>
                  </a:ext>
                </a:extLst>
              </a:tr>
              <a:tr h="508303">
                <a:tc rowSpan="5"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RMSE</a:t>
                      </a:r>
                      <a:endParaRPr lang="en-US" sz="1200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0.22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0.22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0.23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47048780"/>
                  </a:ext>
                </a:extLst>
              </a:tr>
              <a:tr h="508303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0.62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0.61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0.615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0.88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05743417"/>
                  </a:ext>
                </a:extLst>
              </a:tr>
              <a:tr h="508303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31840972"/>
                  </a:ext>
                </a:extLst>
              </a:tr>
              <a:tr h="508303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2.15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2.10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2.18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1.57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40905819"/>
                  </a:ext>
                </a:extLst>
              </a:tr>
              <a:tr h="508303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3.41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3.27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3.31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1.91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9158790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29" y="2080053"/>
            <a:ext cx="4554071" cy="376124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379265"/>
              </p:ext>
            </p:extLst>
          </p:nvPr>
        </p:nvGraphicFramePr>
        <p:xfrm>
          <a:off x="2316922" y="2080053"/>
          <a:ext cx="7503912" cy="3654955"/>
        </p:xfrm>
        <a:graphic>
          <a:graphicData uri="http://schemas.openxmlformats.org/drawingml/2006/table">
            <a:tbl>
              <a:tblPr rtl="1" firstRow="1" firstCol="1" bandRow="1">
                <a:tableStyleId>{7DF18680-E054-41AD-8BC1-D1AEF772440D}</a:tableStyleId>
              </a:tblPr>
              <a:tblGrid>
                <a:gridCol w="1627547">
                  <a:extLst>
                    <a:ext uri="{9D8B030D-6E8A-4147-A177-3AD203B41FA5}">
                      <a16:colId xmlns:a16="http://schemas.microsoft.com/office/drawing/2014/main" val="3571832764"/>
                    </a:ext>
                  </a:extLst>
                </a:gridCol>
                <a:gridCol w="1909482">
                  <a:extLst>
                    <a:ext uri="{9D8B030D-6E8A-4147-A177-3AD203B41FA5}">
                      <a16:colId xmlns:a16="http://schemas.microsoft.com/office/drawing/2014/main" val="104315169"/>
                    </a:ext>
                  </a:extLst>
                </a:gridCol>
                <a:gridCol w="1949824">
                  <a:extLst>
                    <a:ext uri="{9D8B030D-6E8A-4147-A177-3AD203B41FA5}">
                      <a16:colId xmlns:a16="http://schemas.microsoft.com/office/drawing/2014/main" val="775011645"/>
                    </a:ext>
                  </a:extLst>
                </a:gridCol>
                <a:gridCol w="2017059">
                  <a:extLst>
                    <a:ext uri="{9D8B030D-6E8A-4147-A177-3AD203B41FA5}">
                      <a16:colId xmlns:a16="http://schemas.microsoft.com/office/drawing/2014/main" val="3493907383"/>
                    </a:ext>
                  </a:extLst>
                </a:gridCol>
              </a:tblGrid>
              <a:tr h="109436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  <a:pattFill prst="narVert">
                      <a:fgClr>
                        <a:schemeClr val="accent5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  <a:cs typeface="B Nazanin" panose="00000400000000000000" pitchFamily="2" charset="-78"/>
                        </a:rPr>
                        <a:t>مدت زمان پیش‌بینی (ثانیه)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تعداد </a:t>
                      </a:r>
                      <a:r>
                        <a:rPr lang="en-US" sz="2800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epoch</a:t>
                      </a: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 برابر با 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تعداد </a:t>
                      </a:r>
                      <a:r>
                        <a:rPr lang="en-US" sz="2800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epoch</a:t>
                      </a: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 برابر با 15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59195059"/>
                  </a:ext>
                </a:extLst>
              </a:tr>
              <a:tr h="512119">
                <a:tc rowSpan="5"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DaunPenh" panose="01010101010101010101" pitchFamily="2" charset="0"/>
                          <a:cs typeface="DaunPenh" panose="01010101010101010101" pitchFamily="2" charset="0"/>
                        </a:rPr>
                        <a:t>RMSE</a:t>
                      </a:r>
                      <a:endParaRPr lang="en-US" sz="1200" dirty="0">
                        <a:effectLst/>
                        <a:latin typeface="DaunPenh" panose="01010101010101010101" pitchFamily="2" charset="0"/>
                        <a:ea typeface="Times New Roman" panose="02020603050405020304" pitchFamily="18" charset="0"/>
                        <a:cs typeface="DaunPenh" panose="01010101010101010101" pitchFamily="2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0.42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66822711"/>
                  </a:ext>
                </a:extLst>
              </a:tr>
              <a:tr h="512119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0.88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0.89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39734246"/>
                  </a:ext>
                </a:extLst>
              </a:tr>
              <a:tr h="512119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3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1.25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53315694"/>
                  </a:ext>
                </a:extLst>
              </a:tr>
              <a:tr h="512119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1.57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1.57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29213568"/>
                  </a:ext>
                </a:extLst>
              </a:tr>
              <a:tr h="512119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1.91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1.89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05452834"/>
                  </a:ext>
                </a:extLst>
              </a:tr>
            </a:tbl>
          </a:graphicData>
        </a:graphic>
      </p:graphicFrame>
      <p:pic>
        <p:nvPicPr>
          <p:cNvPr id="8" name="Picture 7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1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8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7748" y="1063831"/>
            <a:ext cx="11329200" cy="824812"/>
          </a:xfrm>
        </p:spPr>
        <p:txBody>
          <a:bodyPr/>
          <a:lstStyle/>
          <a:p>
            <a:pPr algn="r" rtl="1"/>
            <a:r>
              <a:rPr lang="ar-SA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  <a:t>نتایج اعمال الگوریتم پیشنهادی بر روی تصاویر</a:t>
            </a:r>
            <a:r>
              <a:rPr lang="en-US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  <a:t/>
            </a:r>
            <a:br>
              <a:rPr lang="en-US" sz="4000" dirty="0">
                <a:solidFill>
                  <a:schemeClr val="tx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cs typeface="2  Sara" panose="00000400000000000000" pitchFamily="2" charset="-78"/>
              </a:rPr>
            </a:b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39</a:t>
            </a:fld>
            <a:endParaRPr lang="en-US" noProof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/>
          <a:stretch/>
        </p:blipFill>
        <p:spPr>
          <a:xfrm>
            <a:off x="104503" y="3214577"/>
            <a:ext cx="5799908" cy="345884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2"/>
          <a:stretch/>
        </p:blipFill>
        <p:spPr>
          <a:xfrm>
            <a:off x="6542177" y="3214577"/>
            <a:ext cx="5147310" cy="3458845"/>
          </a:xfrm>
          <a:prstGeom prst="rect">
            <a:avLst/>
          </a:prstGeom>
        </p:spPr>
      </p:pic>
      <p:pic>
        <p:nvPicPr>
          <p:cNvPr id="7" name="Picture 6" descr="آر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7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DB4FD-1119-4120-9AD9-0464CB91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74" y="2348266"/>
            <a:ext cx="7021517" cy="3526292"/>
          </a:xfrm>
        </p:spPr>
        <p:txBody>
          <a:bodyPr/>
          <a:lstStyle/>
          <a:p>
            <a:pPr marL="571500" indent="-5715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a-IR" sz="3600" dirty="0">
                <a:cs typeface="2  Sara" panose="00000400000000000000" pitchFamily="2" charset="-78"/>
              </a:rPr>
              <a:t>ایمنی</a:t>
            </a:r>
            <a:r>
              <a:rPr lang="fa-IR" sz="2400" dirty="0">
                <a:cs typeface="2  Sara" panose="00000400000000000000" pitchFamily="2" charset="-78"/>
              </a:rPr>
              <a:t/>
            </a:r>
            <a:br>
              <a:rPr lang="fa-IR" sz="2400" dirty="0">
                <a:cs typeface="2  Sara" panose="00000400000000000000" pitchFamily="2" charset="-78"/>
              </a:rPr>
            </a:br>
            <a:r>
              <a:rPr lang="fa-IR" sz="2400" dirty="0">
                <a:cs typeface="2  Sara" panose="00000400000000000000" pitchFamily="2" charset="-78"/>
              </a:rPr>
              <a:t>اصلی ترین موضوع در رانندگی خودکار: ایمنی</a:t>
            </a:r>
            <a:br>
              <a:rPr lang="fa-IR" sz="2400" dirty="0">
                <a:cs typeface="2  Sara" panose="00000400000000000000" pitchFamily="2" charset="-78"/>
              </a:rPr>
            </a:br>
            <a:r>
              <a:rPr lang="fa-IR" sz="2400" dirty="0">
                <a:cs typeface="2  Sara" panose="00000400000000000000" pitchFamily="2" charset="-78"/>
              </a:rPr>
              <a:t>رفتار راننده ترکیبی از تصمیمات و اقدامات: تاثیر روی حرکت سایر رانندگان</a:t>
            </a:r>
            <a:br>
              <a:rPr lang="fa-IR" sz="2400" dirty="0">
                <a:cs typeface="2  Sara" panose="00000400000000000000" pitchFamily="2" charset="-78"/>
              </a:rPr>
            </a:br>
            <a:r>
              <a:rPr lang="fa-IR" sz="2400" dirty="0">
                <a:cs typeface="2  Sara" panose="00000400000000000000" pitchFamily="2" charset="-78"/>
              </a:rPr>
              <a:t>بهبود ایمنی رانندگی خودکار با کمک روش پیش بینی مطمئن</a:t>
            </a:r>
            <a:endParaRPr lang="en-US" sz="2400" dirty="0"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E9BF8-D4AD-4A5F-8969-2D95E368A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</a:t>
            </a:fld>
            <a:endParaRPr lang="en-US" noProof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A1117C2-4A08-4B9F-907D-83855AE05228}"/>
              </a:ext>
            </a:extLst>
          </p:cNvPr>
          <p:cNvSpPr txBox="1">
            <a:spLocks/>
          </p:cNvSpPr>
          <p:nvPr/>
        </p:nvSpPr>
        <p:spPr>
          <a:xfrm>
            <a:off x="5326005" y="2247592"/>
            <a:ext cx="6652786" cy="286722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a-IR" sz="3600" dirty="0">
                <a:cs typeface="2  Sara" panose="00000400000000000000" pitchFamily="2" charset="-78"/>
              </a:rPr>
              <a:t>مسیر</a:t>
            </a:r>
            <a:endParaRPr lang="fa-IR" sz="4000" dirty="0">
              <a:cs typeface="2  Sara" panose="00000400000000000000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400" dirty="0">
                <a:cs typeface="2  Sara" panose="00000400000000000000" pitchFamily="2" charset="-78"/>
              </a:rPr>
              <a:t>دنباله ای از نقاط داده ی مسیر به ترتیب وقوع ان ها</a:t>
            </a:r>
          </a:p>
          <a:p>
            <a:pPr algn="r" rtl="1">
              <a:lnSpc>
                <a:spcPct val="200000"/>
              </a:lnSpc>
            </a:pPr>
            <a:r>
              <a:rPr lang="en-US" sz="2400" dirty="0">
                <a:cs typeface="2  Sara" panose="00000400000000000000" pitchFamily="2" charset="-78"/>
              </a:rPr>
              <a:t>T = ( p</a:t>
            </a:r>
            <a:r>
              <a:rPr lang="en-US" sz="2400" baseline="-25000" dirty="0">
                <a:cs typeface="2  Sara" panose="00000400000000000000" pitchFamily="2" charset="-78"/>
              </a:rPr>
              <a:t>1</a:t>
            </a:r>
            <a:r>
              <a:rPr lang="en-US" sz="2400" dirty="0">
                <a:cs typeface="2  Sara" panose="00000400000000000000" pitchFamily="2" charset="-78"/>
              </a:rPr>
              <a:t>, …,</a:t>
            </a:r>
            <a:r>
              <a:rPr lang="en-US" sz="2400" dirty="0" err="1">
                <a:cs typeface="2  Sara" panose="00000400000000000000" pitchFamily="2" charset="-78"/>
              </a:rPr>
              <a:t>p</a:t>
            </a:r>
            <a:r>
              <a:rPr lang="en-US" sz="2400" baseline="-25000" dirty="0" err="1">
                <a:cs typeface="2  Sara" panose="00000400000000000000" pitchFamily="2" charset="-78"/>
              </a:rPr>
              <a:t>n</a:t>
            </a:r>
            <a:r>
              <a:rPr lang="en-US" sz="2400" dirty="0">
                <a:cs typeface="2  Sara" panose="00000400000000000000" pitchFamily="2" charset="-78"/>
              </a:rPr>
              <a:t>)</a:t>
            </a:r>
            <a:r>
              <a:rPr lang="fa-IR" sz="2400" dirty="0">
                <a:cs typeface="2  Sara" panose="00000400000000000000" pitchFamily="2" charset="-78"/>
              </a:rPr>
              <a:t> و </a:t>
            </a:r>
            <a:r>
              <a:rPr lang="en-US" sz="2400" dirty="0">
                <a:cs typeface="2  Sara" panose="00000400000000000000" pitchFamily="2" charset="-78"/>
              </a:rPr>
              <a:t>p</a:t>
            </a:r>
            <a:r>
              <a:rPr lang="en-US" sz="2400" baseline="-25000" dirty="0">
                <a:cs typeface="2  Sara" panose="00000400000000000000" pitchFamily="2" charset="-78"/>
              </a:rPr>
              <a:t>k </a:t>
            </a:r>
            <a:r>
              <a:rPr lang="en-US" sz="2400" dirty="0">
                <a:cs typeface="2  Sara" panose="00000400000000000000" pitchFamily="2" charset="-78"/>
              </a:rPr>
              <a:t>= (id</a:t>
            </a:r>
            <a:r>
              <a:rPr lang="en-US" sz="2400" baseline="-25000" dirty="0">
                <a:cs typeface="2  Sara" panose="00000400000000000000" pitchFamily="2" charset="-78"/>
              </a:rPr>
              <a:t>k</a:t>
            </a:r>
            <a:r>
              <a:rPr lang="en-US" sz="2400" dirty="0">
                <a:cs typeface="2  Sara" panose="00000400000000000000" pitchFamily="2" charset="-78"/>
              </a:rPr>
              <a:t>, loc</a:t>
            </a:r>
            <a:r>
              <a:rPr lang="en-US" sz="2400" baseline="-25000" dirty="0">
                <a:cs typeface="2  Sara" panose="00000400000000000000" pitchFamily="2" charset="-78"/>
              </a:rPr>
              <a:t>k</a:t>
            </a:r>
            <a:r>
              <a:rPr lang="en-US" sz="2400" dirty="0">
                <a:cs typeface="2  Sara" panose="00000400000000000000" pitchFamily="2" charset="-78"/>
              </a:rPr>
              <a:t>, t</a:t>
            </a:r>
            <a:r>
              <a:rPr lang="en-US" sz="2400" baseline="-25000" dirty="0">
                <a:cs typeface="2  Sara" panose="00000400000000000000" pitchFamily="2" charset="-78"/>
              </a:rPr>
              <a:t>k</a:t>
            </a:r>
            <a:r>
              <a:rPr lang="en-US" sz="2400" dirty="0">
                <a:cs typeface="2  Sara" panose="00000400000000000000" pitchFamily="2" charset="-78"/>
              </a:rPr>
              <a:t>,A</a:t>
            </a:r>
            <a:r>
              <a:rPr lang="en-US" sz="2400" baseline="-25000" dirty="0">
                <a:cs typeface="2  Sara" panose="00000400000000000000" pitchFamily="2" charset="-78"/>
              </a:rPr>
              <a:t>k</a:t>
            </a:r>
            <a:r>
              <a:rPr lang="en-US" sz="2400" dirty="0">
                <a:cs typeface="2  Sara" panose="00000400000000000000" pitchFamily="2" charset="-78"/>
              </a:rPr>
              <a:t>) </a:t>
            </a:r>
            <a:endParaRPr lang="fa-IR" sz="2400" dirty="0">
              <a:cs typeface="2  Sara" panose="00000400000000000000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400" dirty="0">
                <a:cs typeface="2  Sara" panose="00000400000000000000" pitchFamily="2" charset="-78"/>
              </a:rPr>
              <a:t>استفاده از مسیر: استخراج الگوهای نهفته در داده-انالیز رفتار اشیای متحرک</a:t>
            </a:r>
            <a:endParaRPr lang="en-US" sz="2400" dirty="0">
              <a:cs typeface="2  Sara" panose="00000400000000000000" pitchFamily="2" charset="-78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763BB24-81C1-4283-8D5E-ADEC835ACB77}"/>
              </a:ext>
            </a:extLst>
          </p:cNvPr>
          <p:cNvSpPr txBox="1">
            <a:spLocks/>
          </p:cNvSpPr>
          <p:nvPr/>
        </p:nvSpPr>
        <p:spPr>
          <a:xfrm>
            <a:off x="2005870" y="811655"/>
            <a:ext cx="7021517" cy="3817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a-IR" sz="3600" dirty="0">
                <a:cs typeface="2  Sara" panose="00000400000000000000" pitchFamily="2" charset="-78"/>
              </a:rPr>
              <a:t>پیش بینی مسیر</a:t>
            </a:r>
          </a:p>
          <a:p>
            <a:pPr algn="r" rtl="1">
              <a:lnSpc>
                <a:spcPct val="200000"/>
              </a:lnSpc>
            </a:pPr>
            <a:r>
              <a:rPr lang="fa-IR" sz="2400" dirty="0">
                <a:cs typeface="2  Sara" panose="00000400000000000000" pitchFamily="2" charset="-78"/>
              </a:rPr>
              <a:t>یکی از بزرگترین چالش ها در هوشمندتر شدن وسایل نقلیه:  کشف موقعیت های خطرناک</a:t>
            </a:r>
            <a:r>
              <a:rPr lang="ar-SA" sz="2400" dirty="0">
                <a:cs typeface="2  Sara" panose="00000400000000000000" pitchFamily="2" charset="-78"/>
              </a:rPr>
              <a:t> براساس مسیرهای </a:t>
            </a:r>
            <a:r>
              <a:rPr lang="ar-SA" sz="2400" dirty="0" smtClean="0">
                <a:cs typeface="2  Sara" panose="00000400000000000000" pitchFamily="2" charset="-78"/>
              </a:rPr>
              <a:t>موجود</a:t>
            </a:r>
            <a:r>
              <a:rPr lang="fa-IR" sz="2400" dirty="0" smtClean="0">
                <a:cs typeface="2  Sara" panose="00000400000000000000" pitchFamily="2" charset="-78"/>
              </a:rPr>
              <a:t>  و  </a:t>
            </a:r>
            <a:r>
              <a:rPr lang="fa-IR" sz="2400" dirty="0">
                <a:cs typeface="2  Sara" panose="00000400000000000000" pitchFamily="2" charset="-78"/>
              </a:rPr>
              <a:t>انجام واکنش مناسب</a:t>
            </a:r>
          </a:p>
          <a:p>
            <a:pPr algn="r" rtl="1">
              <a:lnSpc>
                <a:spcPct val="200000"/>
              </a:lnSpc>
            </a:pPr>
            <a:r>
              <a:rPr lang="fa-IR" sz="2400" dirty="0">
                <a:cs typeface="2  Sara" panose="00000400000000000000" pitchFamily="2" charset="-78"/>
              </a:rPr>
              <a:t> هدف </a:t>
            </a:r>
            <a:r>
              <a:rPr lang="ar-SA" sz="2400" dirty="0">
                <a:cs typeface="2  Sara" panose="00000400000000000000" pitchFamily="2" charset="-78"/>
              </a:rPr>
              <a:t>پیش بینی</a:t>
            </a:r>
            <a:r>
              <a:rPr lang="fa-IR" sz="2400" dirty="0">
                <a:cs typeface="2  Sara" panose="00000400000000000000" pitchFamily="2" charset="-78"/>
              </a:rPr>
              <a:t>: </a:t>
            </a:r>
            <a:r>
              <a:rPr lang="ar-SA" sz="2400" dirty="0">
                <a:cs typeface="2  Sara" panose="00000400000000000000" pitchFamily="2" charset="-78"/>
              </a:rPr>
              <a:t> حدس موقعیت های آینده ی یک شی متحرک </a:t>
            </a:r>
            <a:endParaRPr lang="fa-IR" sz="2400" dirty="0">
              <a:cs typeface="2  Sara" panose="00000400000000000000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ar-SA" sz="2400" dirty="0">
                <a:cs typeface="2  Sara" panose="00000400000000000000" pitchFamily="2" charset="-78"/>
              </a:rPr>
              <a:t> پیش بینی دقیق حرکت</a:t>
            </a:r>
            <a:r>
              <a:rPr lang="fa-IR" sz="2400" dirty="0">
                <a:cs typeface="2  Sara" panose="00000400000000000000" pitchFamily="2" charset="-78"/>
              </a:rPr>
              <a:t>: </a:t>
            </a:r>
            <a:r>
              <a:rPr lang="ar-SA" sz="2400" dirty="0">
                <a:cs typeface="2  Sara" panose="00000400000000000000" pitchFamily="2" charset="-78"/>
              </a:rPr>
              <a:t> یک کار بسیار چالش برانگیز </a:t>
            </a:r>
            <a:r>
              <a:rPr lang="fa-IR" sz="2400" dirty="0">
                <a:cs typeface="2  Sara" panose="00000400000000000000" pitchFamily="2" charset="-78"/>
              </a:rPr>
              <a:t> و متاثر از عوامل محیطی</a:t>
            </a:r>
          </a:p>
          <a:p>
            <a:pPr marL="171450" indent="-171450" algn="r" rtl="1">
              <a:buFont typeface="Wingdings" panose="05000000000000000000" pitchFamily="2" charset="2"/>
              <a:buChar char="q"/>
            </a:pPr>
            <a:endParaRPr lang="en-US" sz="1200" dirty="0">
              <a:cs typeface="2  Sara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9BA68-1386-4677-8C0A-D7DF7E3F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" y="3735900"/>
            <a:ext cx="4664681" cy="3092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6B463-5524-45C4-9434-76BB1031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91" y="4653149"/>
            <a:ext cx="7691047" cy="2060681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3EFBB6B2-B305-40C9-9835-D74E95B7A849}"/>
              </a:ext>
            </a:extLst>
          </p:cNvPr>
          <p:cNvSpPr txBox="1">
            <a:spLocks/>
          </p:cNvSpPr>
          <p:nvPr/>
        </p:nvSpPr>
        <p:spPr>
          <a:xfrm>
            <a:off x="7635840" y="956209"/>
            <a:ext cx="4186800" cy="6405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600" dirty="0">
                <a:cs typeface="2  Sara" panose="00000400000000000000" pitchFamily="2" charset="-78"/>
              </a:rPr>
              <a:t>تعاریف و مفاهیم</a:t>
            </a:r>
            <a:endParaRPr lang="en-US" sz="3600" dirty="0">
              <a:cs typeface="2  Sara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63195F-CB7C-404C-AFE2-7AF39183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" y="4170986"/>
            <a:ext cx="5141250" cy="2669494"/>
          </a:xfrm>
          <a:prstGeom prst="rect">
            <a:avLst/>
          </a:prstGeom>
        </p:spPr>
      </p:pic>
      <p:pic>
        <p:nvPicPr>
          <p:cNvPr id="11" name="Picture 10" descr="آرم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7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1246" y="1208473"/>
            <a:ext cx="5248273" cy="1639229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4800" dirty="0" smtClean="0">
                <a:cs typeface="2  Sara" panose="00000400000000000000" pitchFamily="2" charset="-78"/>
              </a:rPr>
              <a:t>نتیجه گیری و پیشنهادات برای آینده</a:t>
            </a:r>
            <a:endParaRPr lang="fa-IR" sz="4800" dirty="0">
              <a:cs typeface="2  Sara" panose="00000400000000000000" pitchFamily="2" charset="-78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r="25645"/>
          <a:stretch>
            <a:fillRect/>
          </a:stretch>
        </p:blipFill>
        <p:spPr/>
      </p:pic>
      <p:pic>
        <p:nvPicPr>
          <p:cNvPr id="6" name="Picture 5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87384" y="1873401"/>
            <a:ext cx="11025050" cy="4347977"/>
          </a:xfrm>
        </p:spPr>
        <p:txBody>
          <a:bodyPr/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ارائه مدلی با حداقل پیچیدگی برای پیش بینی مسیر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 smtClean="0">
                <a:solidFill>
                  <a:schemeClr val="tx1"/>
                </a:solidFill>
                <a:cs typeface="2  Sara" panose="00000400000000000000" pitchFamily="2" charset="-78"/>
              </a:rPr>
              <a:t>استفاده از پایگاه داده ی تصویری به جای پایگاه داده های متنی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 smtClean="0">
                <a:solidFill>
                  <a:schemeClr val="tx1"/>
                </a:solidFill>
                <a:cs typeface="2  Sara" panose="00000400000000000000" pitchFamily="2" charset="-78"/>
              </a:rPr>
              <a:t>نتایج مناسب لایه های کانولوشنی برای استخراج ویژگی های تصاویر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 smtClean="0">
                <a:solidFill>
                  <a:schemeClr val="tx1"/>
                </a:solidFill>
                <a:cs typeface="2  Sara" panose="00000400000000000000" pitchFamily="2" charset="-78"/>
              </a:rPr>
              <a:t>بهبود دقت پیش بینی نسبت به روش های موجود</a:t>
            </a:r>
            <a:endParaRPr lang="fa-IR" sz="32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86148" y="704911"/>
            <a:ext cx="4186800" cy="847209"/>
          </a:xfrm>
        </p:spPr>
        <p:txBody>
          <a:bodyPr/>
          <a:lstStyle/>
          <a:p>
            <a:pPr algn="r" rtl="1"/>
            <a:r>
              <a:rPr lang="fa-IR" sz="4800" dirty="0" smtClean="0">
                <a:solidFill>
                  <a:schemeClr val="tx1"/>
                </a:solidFill>
                <a:cs typeface="2  Sara" panose="00000400000000000000" pitchFamily="2" charset="-78"/>
              </a:rPr>
              <a:t>بیان نتیجه</a:t>
            </a:r>
            <a:endParaRPr lang="fa-IR" sz="48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41</a:t>
            </a:fld>
            <a:endParaRPr lang="en-US" noProof="0"/>
          </a:p>
        </p:txBody>
      </p:sp>
      <p:pic>
        <p:nvPicPr>
          <p:cNvPr id="6" name="Picture 5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8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40972" y="2311225"/>
            <a:ext cx="9957240" cy="3580123"/>
          </a:xfrm>
        </p:spPr>
        <p:txBody>
          <a:bodyPr/>
          <a:lstStyle/>
          <a:p>
            <a:pPr marL="457200" lvl="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ar-SA" sz="2800" dirty="0">
                <a:solidFill>
                  <a:schemeClr val="tx1"/>
                </a:solidFill>
                <a:cs typeface="2  Sara" panose="00000400000000000000" pitchFamily="2" charset="-78"/>
              </a:rPr>
              <a:t>استفاده از تصاویر واقعی گرفته‌شده از جاده‌ها </a:t>
            </a:r>
            <a:endParaRPr lang="fa-IR" sz="2800" dirty="0" smtClean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45720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استفاده از شبکه هایی مانند رزنت برای استخراج ویژگی های تصاویر 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ورودی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457200" lvl="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ar-SA" sz="2800" dirty="0">
                <a:solidFill>
                  <a:schemeClr val="tx1"/>
                </a:solidFill>
                <a:cs typeface="2  Sara" panose="00000400000000000000" pitchFamily="2" charset="-78"/>
              </a:rPr>
              <a:t>افزایش تعداد وسایل نقلیه برای فرآیند آموزش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457200" lvl="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ar-SA" sz="2800" dirty="0">
                <a:solidFill>
                  <a:schemeClr val="tx1"/>
                </a:solidFill>
                <a:cs typeface="2  Sara" panose="00000400000000000000" pitchFamily="2" charset="-78"/>
              </a:rPr>
              <a:t>استفاده از تصویر کلی جاده بجای یک ناحیه همسایگی محدود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457200" lvl="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ar-SA" sz="2800" dirty="0">
                <a:solidFill>
                  <a:schemeClr val="tx1"/>
                </a:solidFill>
                <a:cs typeface="2  Sara" panose="00000400000000000000" pitchFamily="2" charset="-78"/>
              </a:rPr>
              <a:t>تغییر نرخ </a:t>
            </a:r>
            <a:r>
              <a:rPr lang="en-US" sz="3600" dirty="0">
                <a:solidFill>
                  <a:schemeClr val="tx1"/>
                </a:solidFill>
                <a:latin typeface="DaunPenh" panose="01010101010101010101" pitchFamily="2" charset="0"/>
                <a:cs typeface="DaunPenh" panose="01010101010101010101" pitchFamily="2" charset="0"/>
              </a:rPr>
              <a:t>down sampling</a:t>
            </a:r>
            <a:r>
              <a:rPr lang="fa-IR" sz="3600" dirty="0">
                <a:solidFill>
                  <a:schemeClr val="tx1"/>
                </a:solidFill>
                <a:latin typeface="DaunPenh" panose="01010101010101010101" pitchFamily="2" charset="0"/>
                <a:cs typeface="2  Sara" panose="00000400000000000000" pitchFamily="2" charset="-78"/>
              </a:rPr>
              <a:t> </a:t>
            </a: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برای انتخاب فریم‌های ورودی</a:t>
            </a:r>
            <a:endParaRPr lang="en-US" sz="2800" dirty="0">
              <a:solidFill>
                <a:schemeClr val="tx1"/>
              </a:solidFill>
              <a:cs typeface="2  Sara" panose="00000400000000000000" pitchFamily="2" charset="-78"/>
            </a:endParaRPr>
          </a:p>
          <a:p>
            <a:pPr marL="457200" lvl="0" indent="-457200" algn="r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a-IR" sz="2800" dirty="0">
                <a:solidFill>
                  <a:schemeClr val="tx1"/>
                </a:solidFill>
                <a:cs typeface="2  Sara" panose="00000400000000000000" pitchFamily="2" charset="-78"/>
              </a:rPr>
              <a:t>تغییر تعداد تصاویر ورودی به‌عنوان </a:t>
            </a:r>
            <a:r>
              <a:rPr lang="fa-IR" sz="2800" dirty="0" smtClean="0">
                <a:solidFill>
                  <a:schemeClr val="tx1"/>
                </a:solidFill>
                <a:cs typeface="2  Sara" panose="00000400000000000000" pitchFamily="2" charset="-78"/>
              </a:rPr>
              <a:t>تاریخچه</a:t>
            </a:r>
          </a:p>
          <a:p>
            <a:pPr algn="r" rtl="1"/>
            <a:endParaRPr lang="fa-I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1119" y="809896"/>
            <a:ext cx="5591829" cy="781895"/>
          </a:xfrm>
        </p:spPr>
        <p:txBody>
          <a:bodyPr/>
          <a:lstStyle/>
          <a:p>
            <a:pPr algn="r" rtl="1"/>
            <a:r>
              <a:rPr lang="fa-IR" sz="4000" dirty="0" smtClean="0">
                <a:solidFill>
                  <a:schemeClr val="tx1"/>
                </a:solidFill>
                <a:cs typeface="2  Sara" panose="00000400000000000000" pitchFamily="2" charset="-78"/>
              </a:rPr>
              <a:t>پیشنهاداتی برای مطالعات آینده</a:t>
            </a:r>
            <a:endParaRPr lang="fa-IR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42</a:t>
            </a:fld>
            <a:endParaRPr lang="en-US" noProof="0"/>
          </a:p>
        </p:txBody>
      </p:sp>
      <p:pic>
        <p:nvPicPr>
          <p:cNvPr id="6" name="Picture 5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0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259" y="1313212"/>
            <a:ext cx="4897689" cy="927462"/>
          </a:xfrm>
        </p:spPr>
        <p:txBody>
          <a:bodyPr/>
          <a:lstStyle/>
          <a:p>
            <a:pPr rtl="1"/>
            <a:r>
              <a:rPr lang="fa-IR" sz="5400" dirty="0" smtClean="0">
                <a:cs typeface="2  Sara" panose="00000400000000000000" pitchFamily="2" charset="-78"/>
              </a:rPr>
              <a:t>با تشکر از همراهی شما</a:t>
            </a:r>
            <a:endParaRPr lang="en-US" sz="5400" dirty="0">
              <a:cs typeface="2  Sara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r="12565"/>
          <a:stretch>
            <a:fillRect/>
          </a:stretch>
        </p:blipFill>
        <p:spPr>
          <a:xfrm>
            <a:off x="0" y="908262"/>
            <a:ext cx="5751512" cy="4408321"/>
          </a:xfr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A1D5F-D998-4441-805C-9110EFFF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63791"/>
            <a:ext cx="5837908" cy="694297"/>
          </a:xfrm>
        </p:spPr>
        <p:txBody>
          <a:bodyPr/>
          <a:lstStyle/>
          <a:p>
            <a:pPr algn="r" rtl="1"/>
            <a:r>
              <a:rPr lang="fa-IR" sz="4400" dirty="0">
                <a:solidFill>
                  <a:schemeClr val="tx1"/>
                </a:solidFill>
                <a:cs typeface="2  Sara" panose="00000400000000000000" pitchFamily="2" charset="-78"/>
              </a:rPr>
              <a:t>روش های رایج پیش بینی مسیر</a:t>
            </a:r>
            <a:endParaRPr lang="en-US" sz="4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FF254-5F7B-4099-8D6B-B3E6FE9F40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E3F948-93F8-46CD-A161-8B3CC530C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2318864"/>
            <a:ext cx="4427428" cy="2454841"/>
          </a:xfrm>
        </p:spPr>
        <p:txBody>
          <a:bodyPr/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solidFill>
                  <a:schemeClr val="tx1"/>
                </a:solidFill>
                <a:cs typeface="2  Sara" panose="00000400000000000000" pitchFamily="2" charset="-78"/>
              </a:rPr>
              <a:t>رویکرد های مبتنی بر فیزیک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solidFill>
                  <a:schemeClr val="tx1"/>
                </a:solidFill>
                <a:cs typeface="2  Sara" panose="00000400000000000000" pitchFamily="2" charset="-78"/>
              </a:rPr>
              <a:t>مدل های مبتنی بر مانور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solidFill>
                  <a:schemeClr val="tx1"/>
                </a:solidFill>
                <a:cs typeface="2  Sara" panose="00000400000000000000" pitchFamily="2" charset="-78"/>
              </a:rPr>
              <a:t>مدل های اگاه از تعامل</a:t>
            </a:r>
            <a:endParaRPr lang="en-US" sz="32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6" name="Picture 5" descr="آر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"/>
          <a:stretch/>
        </p:blipFill>
        <p:spPr bwMode="auto">
          <a:xfrm>
            <a:off x="358740" y="2042236"/>
            <a:ext cx="7230780" cy="411593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7467" y="6385422"/>
            <a:ext cx="8448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54965" algn="ctr" rtl="1"/>
            <a:r>
              <a:rPr lang="ar-SA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سمت </a:t>
            </a:r>
            <a:r>
              <a:rPr lang="ar-SA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چپ)مدل حرکتی مبتنی بر فیزیک، وسط)مدل حرکتی مبتنی بر مانور و سمت راست)مدل حرکتی آگاه از </a:t>
            </a:r>
            <a:r>
              <a:rPr lang="ar-SA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تعامل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58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11F5F-E08E-4009-95AD-416AED2A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5" y="2455816"/>
            <a:ext cx="9007329" cy="2988149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fa-IR" b="0" dirty="0">
                <a:cs typeface="2  Sara" panose="00000400000000000000" pitchFamily="2" charset="-78"/>
              </a:rPr>
              <a:t> </a:t>
            </a:r>
            <a:r>
              <a:rPr lang="fa-IR" dirty="0">
                <a:cs typeface="2  Sara" panose="00000400000000000000" pitchFamily="2" charset="-78"/>
              </a:rPr>
              <a:t>*   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تصادفی بودن رفتار حرکتی</a:t>
            </a:r>
            <a: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  <a:t>: </a:t>
            </a:r>
            <a:r>
              <a:rPr lang="fa-IR" sz="2800" b="0" dirty="0">
                <a:solidFill>
                  <a:schemeClr val="tx1"/>
                </a:solidFill>
                <a:cs typeface="2  Sara" panose="00000400000000000000" pitchFamily="2" charset="-78"/>
              </a:rPr>
              <a:t> عدم وجود استاندارد دقیق برای داده های مسیر</a:t>
            </a:r>
            <a: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*    حساسیت نسبت به زمان: </a:t>
            </a:r>
            <a:r>
              <a:rPr lang="fa-IR" sz="2800" b="0" dirty="0">
                <a:solidFill>
                  <a:schemeClr val="tx1"/>
                </a:solidFill>
                <a:cs typeface="2  Sara" panose="00000400000000000000" pitchFamily="2" charset="-78"/>
              </a:rPr>
              <a:t>افزایش پیچیدگی با افزایش سرعت</a:t>
            </a:r>
            <a: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*    شروع سرد و مسائل پراکندگی:  </a:t>
            </a:r>
            <a:r>
              <a:rPr lang="fa-IR" sz="2800" b="0" dirty="0">
                <a:solidFill>
                  <a:schemeClr val="tx1"/>
                </a:solidFill>
                <a:cs typeface="2  Sara" panose="00000400000000000000" pitchFamily="2" charset="-78"/>
              </a:rPr>
              <a:t>عدم وجود تاریخچه ی حرکت یا کافی نبودن آن</a:t>
            </a:r>
            <a: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b="0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*    دیتای ناهمگن: </a:t>
            </a:r>
            <a:r>
              <a:rPr lang="fa-IR" sz="2800" b="0" dirty="0">
                <a:solidFill>
                  <a:schemeClr val="tx1"/>
                </a:solidFill>
                <a:cs typeface="2  Sara" panose="00000400000000000000" pitchFamily="2" charset="-78"/>
              </a:rPr>
              <a:t>وجود منابع داده مختلف</a:t>
            </a:r>
            <a:endParaRPr lang="en-US" b="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3916C-846D-4E9F-958D-8650AF18B1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5B268-ED8E-45D7-954F-224A51B6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82985">
            <a:off x="9548354" y="62611"/>
            <a:ext cx="2497860" cy="255482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A42F1AB-5663-413A-8988-70E7F9B61A10}"/>
              </a:ext>
            </a:extLst>
          </p:cNvPr>
          <p:cNvSpPr txBox="1">
            <a:spLocks/>
          </p:cNvSpPr>
          <p:nvPr/>
        </p:nvSpPr>
        <p:spPr>
          <a:xfrm>
            <a:off x="3860905" y="1660448"/>
            <a:ext cx="5600700" cy="159073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50000"/>
              </a:lnSpc>
            </a:pPr>
            <a:r>
              <a:rPr lang="fa-IR" sz="4400" dirty="0">
                <a:solidFill>
                  <a:schemeClr val="tx1"/>
                </a:solidFill>
                <a:cs typeface="2  Sara" panose="00000400000000000000" pitchFamily="2" charset="-78"/>
              </a:rPr>
              <a:t>چالش ها در پیش بینی مسیر</a:t>
            </a:r>
            <a:r>
              <a:rPr lang="fa-IR" sz="3600" b="0" dirty="0">
                <a:cs typeface="2  Sara" panose="00000400000000000000" pitchFamily="2" charset="-78"/>
              </a:rPr>
              <a:t/>
            </a:r>
            <a:br>
              <a:rPr lang="fa-IR" sz="3600" b="0" dirty="0">
                <a:cs typeface="2  Sara" panose="00000400000000000000" pitchFamily="2" charset="-78"/>
              </a:rPr>
            </a:br>
            <a:endParaRPr lang="en-US" sz="3600" b="0" dirty="0">
              <a:cs typeface="2  Sara" panose="00000400000000000000" pitchFamily="2" charset="-78"/>
            </a:endParaRPr>
          </a:p>
        </p:txBody>
      </p:sp>
      <p:pic>
        <p:nvPicPr>
          <p:cNvPr id="8" name="Picture 7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8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006CF-8553-4C29-99AB-B30C93B5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32" y="2748691"/>
            <a:ext cx="4777803" cy="3452610"/>
          </a:xfrm>
        </p:spPr>
        <p:txBody>
          <a:bodyPr>
            <a:noAutofit/>
          </a:bodyPr>
          <a:lstStyle/>
          <a:p>
            <a:pPr algn="r" rtl="1">
              <a:lnSpc>
                <a:spcPct val="150000"/>
              </a:lnSpc>
            </a:pP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○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         </a:t>
            </a: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حمل و نقل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○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        </a:t>
            </a: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نظارت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○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        </a:t>
            </a: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محیط زیست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○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        </a:t>
            </a: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برآورد مصرف انرژی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</a:b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○ </a:t>
            </a:r>
            <a:r>
              <a:rPr lang="fa-IR" dirty="0">
                <a:solidFill>
                  <a:schemeClr val="tx1"/>
                </a:solidFill>
                <a:cs typeface="2  Sara" panose="00000400000000000000" pitchFamily="2" charset="-78"/>
              </a:rPr>
              <a:t>        </a:t>
            </a:r>
            <a:r>
              <a:rPr lang="ar-SA" dirty="0">
                <a:solidFill>
                  <a:schemeClr val="tx1"/>
                </a:solidFill>
                <a:cs typeface="2  Sara" panose="00000400000000000000" pitchFamily="2" charset="-78"/>
              </a:rPr>
              <a:t>برنامه ریزی شهری </a:t>
            </a:r>
            <a:endParaRPr lang="en-US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A039E-B108-43BC-A347-0B4637B14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19CEA-F218-4F1C-9467-35B58A4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4477">
            <a:off x="9684413" y="265912"/>
            <a:ext cx="2476003" cy="253247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0A76697-D643-4161-A85B-FB5F0481D5C1}"/>
              </a:ext>
            </a:extLst>
          </p:cNvPr>
          <p:cNvSpPr txBox="1">
            <a:spLocks/>
          </p:cNvSpPr>
          <p:nvPr/>
        </p:nvSpPr>
        <p:spPr>
          <a:xfrm>
            <a:off x="5393694" y="1677428"/>
            <a:ext cx="4186800" cy="10534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4400" dirty="0" smtClean="0">
                <a:solidFill>
                  <a:schemeClr val="tx1"/>
                </a:solidFill>
                <a:cs typeface="2  Sara" panose="00000400000000000000" pitchFamily="2" charset="-78"/>
              </a:rPr>
              <a:t>کاربردها </a:t>
            </a:r>
            <a:r>
              <a:rPr lang="fa-IR" sz="4400" dirty="0">
                <a:solidFill>
                  <a:schemeClr val="tx1"/>
                </a:solidFill>
                <a:cs typeface="2  Sara" panose="00000400000000000000" pitchFamily="2" charset="-78"/>
              </a:rPr>
              <a:t>و ضرورت ها</a:t>
            </a:r>
            <a: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  <a:t/>
            </a:r>
            <a:br>
              <a:rPr lang="fa-IR" sz="4000" dirty="0">
                <a:solidFill>
                  <a:schemeClr val="tx1"/>
                </a:solidFill>
                <a:cs typeface="2  Sara" panose="00000400000000000000" pitchFamily="2" charset="-78"/>
              </a:rPr>
            </a:br>
            <a:endParaRPr lang="en-US" sz="40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240C9-C7C9-4B04-A32F-CB6AF6BF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9" y="4760794"/>
            <a:ext cx="2048434" cy="209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4AB9F-E8BF-49A4-AE00-A5DB5358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98" y="2730925"/>
            <a:ext cx="2050442" cy="2097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626A0-7874-410A-9FD9-15ED3769D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92" y="1230839"/>
            <a:ext cx="1968424" cy="2013318"/>
          </a:xfrm>
          <a:prstGeom prst="rect">
            <a:avLst/>
          </a:prstGeom>
        </p:spPr>
      </p:pic>
      <p:pic>
        <p:nvPicPr>
          <p:cNvPr id="9" name="Picture 8" descr="آرم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9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AB4F1-3BC1-4D5D-B77C-F02A0D8CA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8618" y="2626403"/>
            <a:ext cx="6589440" cy="2183802"/>
          </a:xfrm>
        </p:spPr>
        <p:txBody>
          <a:bodyPr/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800" b="1" dirty="0">
                <a:solidFill>
                  <a:schemeClr val="tx1"/>
                </a:solidFill>
                <a:cs typeface="2  Sara" panose="00000400000000000000" pitchFamily="2" charset="-78"/>
              </a:rPr>
              <a:t>افزایش دقت در پیش بینی مسیر آینده ی وسایل نقلیه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800" b="1" dirty="0">
                <a:solidFill>
                  <a:schemeClr val="tx1"/>
                </a:solidFill>
                <a:cs typeface="2  Sara" panose="00000400000000000000" pitchFamily="2" charset="-78"/>
              </a:rPr>
              <a:t>افزایش ایمنی وسایل نقلیه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800" b="1" dirty="0" smtClean="0">
                <a:solidFill>
                  <a:schemeClr val="tx1"/>
                </a:solidFill>
                <a:cs typeface="2  Sara" panose="00000400000000000000" pitchFamily="2" charset="-78"/>
              </a:rPr>
              <a:t>ارائه الگوریتم پیش بینی مسیر با پیچیدگی پایین</a:t>
            </a:r>
            <a:endParaRPr lang="fa-IR" sz="2800" b="1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C9DDA0-1544-48A9-ABC0-31884B44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982" y="1459832"/>
            <a:ext cx="4186800" cy="597944"/>
          </a:xfrm>
        </p:spPr>
        <p:txBody>
          <a:bodyPr/>
          <a:lstStyle/>
          <a:p>
            <a:pPr algn="r" rtl="1"/>
            <a:r>
              <a:rPr lang="fa-IR" sz="4400" dirty="0">
                <a:solidFill>
                  <a:schemeClr val="tx1"/>
                </a:solidFill>
                <a:cs typeface="2  Sara" panose="00000400000000000000" pitchFamily="2" charset="-78"/>
              </a:rPr>
              <a:t>اهداف پایان نامه</a:t>
            </a:r>
            <a:endParaRPr lang="en-US" sz="4400" dirty="0">
              <a:solidFill>
                <a:schemeClr val="tx1"/>
              </a:solidFill>
              <a:cs typeface="2  Sara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F7A72-462D-4995-A68F-0A8C3460C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6C2B4-1376-4B8E-8205-AA3E057C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29" y="53332"/>
            <a:ext cx="2380119" cy="2434402"/>
          </a:xfrm>
          <a:prstGeom prst="rect">
            <a:avLst/>
          </a:prstGeom>
        </p:spPr>
      </p:pic>
      <p:pic>
        <p:nvPicPr>
          <p:cNvPr id="7" name="Picture 6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0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066B-40FC-4523-BEFA-73455EBB9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4054" y="1061934"/>
            <a:ext cx="4099187" cy="791032"/>
          </a:xfrm>
        </p:spPr>
        <p:txBody>
          <a:bodyPr/>
          <a:lstStyle/>
          <a:p>
            <a:r>
              <a:rPr lang="fa-IR" sz="4800" dirty="0">
                <a:cs typeface="2  Sara" panose="00000400000000000000" pitchFamily="2" charset="-78"/>
              </a:rPr>
              <a:t>هوش مصنوعی</a:t>
            </a:r>
            <a:endParaRPr lang="en-US" sz="4800" dirty="0">
              <a:cs typeface="2  Sara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761FC-2C62-4390-B020-552770905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6927" y="2833102"/>
            <a:ext cx="5765074" cy="3787951"/>
          </a:xfrm>
        </p:spPr>
        <p:txBody>
          <a:bodyPr/>
          <a:lstStyle/>
          <a:p>
            <a:pPr marL="457200" indent="-457200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a-IR" sz="2800" dirty="0" smtClean="0">
                <a:cs typeface="2  Sara" panose="00000400000000000000" pitchFamily="2" charset="-78"/>
              </a:rPr>
              <a:t>شاخه ای از علوم رایانه با هدف تولید ماشین‌های هوشمند</a:t>
            </a:r>
          </a:p>
          <a:p>
            <a:pPr rtl="1">
              <a:lnSpc>
                <a:spcPct val="100000"/>
              </a:lnSpc>
            </a:pPr>
            <a:endParaRPr lang="fa-IR" sz="1050" dirty="0" smtClean="0">
              <a:cs typeface="2  Sara" panose="00000400000000000000" pitchFamily="2" charset="-78"/>
            </a:endParaRPr>
          </a:p>
          <a:p>
            <a:pPr marL="457200" indent="-457200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a-IR" sz="2800" dirty="0" smtClean="0">
                <a:cs typeface="2  Sara" panose="00000400000000000000" pitchFamily="2" charset="-78"/>
              </a:rPr>
              <a:t>نوعی شبیه سازی هوش انسان برای کامپیوتر</a:t>
            </a:r>
          </a:p>
          <a:p>
            <a:pPr rtl="1">
              <a:lnSpc>
                <a:spcPct val="100000"/>
              </a:lnSpc>
            </a:pPr>
            <a:endParaRPr lang="fa-IR" sz="1050" dirty="0" smtClean="0">
              <a:cs typeface="2  Sara" panose="00000400000000000000" pitchFamily="2" charset="-78"/>
            </a:endParaRPr>
          </a:p>
          <a:p>
            <a:pPr marL="457200" indent="-457200" rt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a-IR" sz="2800" dirty="0" smtClean="0">
                <a:cs typeface="2  Sara" panose="00000400000000000000" pitchFamily="2" charset="-78"/>
              </a:rPr>
              <a:t>ماشین هایی با توانایی یادگیری و حل مسئله</a:t>
            </a:r>
            <a:endParaRPr lang="en-US" sz="2800" dirty="0">
              <a:cs typeface="2  Sara" panose="00000400000000000000" pitchFamily="2" charset="-78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0DA1BB7-E59C-41AE-8661-CD344678EA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22" b="2522"/>
          <a:stretch>
            <a:fillRect/>
          </a:stretch>
        </p:blipFill>
        <p:spPr/>
      </p:pic>
      <p:pic>
        <p:nvPicPr>
          <p:cNvPr id="5" name="Picture 4" descr="آر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" y="6690"/>
            <a:ext cx="1123406" cy="1224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f72c93e5-23fc-4308-8e2b-4a450b3babc8" Revision="1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7C45EE-7F53-4380-94C0-B5CE5B235F3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1932</Words>
  <Application>Microsoft Office PowerPoint</Application>
  <PresentationFormat>Widescreen</PresentationFormat>
  <Paragraphs>369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2  Sara</vt:lpstr>
      <vt:lpstr>Arial</vt:lpstr>
      <vt:lpstr>B Nazanin</vt:lpstr>
      <vt:lpstr>Calibri</vt:lpstr>
      <vt:lpstr>Cambria Math</vt:lpstr>
      <vt:lpstr>Corbel</vt:lpstr>
      <vt:lpstr>Courier New</vt:lpstr>
      <vt:lpstr>DaunPenh</vt:lpstr>
      <vt:lpstr>Times New Roman</vt:lpstr>
      <vt:lpstr>Wingdings</vt:lpstr>
      <vt:lpstr>Office Theme</vt:lpstr>
      <vt:lpstr>تخمین مسیر حرکت شی در تصویر با استفاده از یادگیری عمیق </vt:lpstr>
      <vt:lpstr> فهرست مطالب</vt:lpstr>
      <vt:lpstr>مقدمه</vt:lpstr>
      <vt:lpstr>ایمنی اصلی ترین موضوع در رانندگی خودکار: ایمنی رفتار راننده ترکیبی از تصمیمات و اقدامات: تاثیر روی حرکت سایر رانندگان بهبود ایمنی رانندگی خودکار با کمک روش پیش بینی مطمئن</vt:lpstr>
      <vt:lpstr>روش های رایج پیش بینی مسیر</vt:lpstr>
      <vt:lpstr> *    تصادفی بودن رفتار حرکتی:  عدم وجود استاندارد دقیق برای داده های مسیر *    حساسیت نسبت به زمان: افزایش پیچیدگی با افزایش سرعت *    شروع سرد و مسائل پراکندگی:  عدم وجود تاریخچه ی حرکت یا کافی نبودن آن *    دیتای ناهمگن: وجود منابع داده مختلف</vt:lpstr>
      <vt:lpstr>○         حمل و نقل ○         نظارت  ○         محیط زیست ○         برآورد مصرف انرژی  ○         برنامه ریزی شهری </vt:lpstr>
      <vt:lpstr>اهداف پایان نامه</vt:lpstr>
      <vt:lpstr>هوش مصنوعی</vt:lpstr>
      <vt:lpstr>یادگیری ماشین</vt:lpstr>
      <vt:lpstr>یادگیری عمیق</vt:lpstr>
      <vt:lpstr>کاربردهای یادگیری عمیق</vt:lpstr>
      <vt:lpstr>کاربردهای یادگیری عمیق</vt:lpstr>
      <vt:lpstr>کاربردهای یادگیری عمیق</vt:lpstr>
      <vt:lpstr>کاربردهای یادگیری عمیق</vt:lpstr>
      <vt:lpstr>شبکه های عصبی کانولوشنی</vt:lpstr>
      <vt:lpstr>شبکه های عصبی بازگشتی (RNN)</vt:lpstr>
      <vt:lpstr>شبکه های حافظه ی کوتاه مدت طولانی LSTM</vt:lpstr>
      <vt:lpstr>مروری بر کارهای گذشته</vt:lpstr>
      <vt:lpstr>مدل های حرکتی مبتنی بر قوانین فیزیکی</vt:lpstr>
      <vt:lpstr>مدل های مبتنی بر مانور</vt:lpstr>
      <vt:lpstr>مدل های آگاه از تعامل</vt:lpstr>
      <vt:lpstr>روش LSTM اجتماعی</vt:lpstr>
      <vt:lpstr>الگوریتم پیشنهادی</vt:lpstr>
      <vt:lpstr>دو گام اصلی در پیش بینی مسیر</vt:lpstr>
      <vt:lpstr>دو پایگاه داده ی مهم در پیش بینی مسیر</vt:lpstr>
      <vt:lpstr>پایگاه داده ی پیشنهادی در پژوهش</vt:lpstr>
      <vt:lpstr>ساختار الگوریتم پیشنهادی</vt:lpstr>
      <vt:lpstr>استفاده از عملیات کانولوشن بر روی کل تصویر به منظور استخراج ویژگی (مدل اول)</vt:lpstr>
      <vt:lpstr>دیکدر LSTM</vt:lpstr>
      <vt:lpstr>تعیین نواحی همسایگی در تصویر ورودی و استخراج ویژگی از تک تک آن ها (مدل دوم)</vt:lpstr>
      <vt:lpstr>مدل پیشنهادی</vt:lpstr>
      <vt:lpstr>ارائه‌ی نتایج</vt:lpstr>
      <vt:lpstr>سیستم مورد استفاده برای اجرای برنامه</vt:lpstr>
      <vt:lpstr>پارامترها و هایپرپارامترهای شبکه</vt:lpstr>
      <vt:lpstr>معیار مورداستفاده برای ارزیابی: RMSE</vt:lpstr>
      <vt:lpstr>مقایسه‌ی نتایج با معیار ارزیابی RMSE </vt:lpstr>
      <vt:lpstr>مقایسه نتایج RMSE  الگوریتم پیشنهادی و برخی مدل‌های پایه</vt:lpstr>
      <vt:lpstr>نتایج اعمال الگوریتم پیشنهادی بر روی تصاویر </vt:lpstr>
      <vt:lpstr>نتیجه گیری و پیشنهادات برای آینده</vt:lpstr>
      <vt:lpstr>بیان نتیجه</vt:lpstr>
      <vt:lpstr>پیشنهاداتی برای مطالعات آینده</vt:lpstr>
      <vt:lpstr>با تشکر از همراهی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2020-06-14T11:34:52Z</dcterms:created>
  <dcterms:modified xsi:type="dcterms:W3CDTF">2020-07-06T05:12:40Z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fs.IsStoryboard">
    <vt:bool>true</vt:bool>
  </property>
</Properties>
</file>